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87" r:id="rId2"/>
    <p:sldId id="302" r:id="rId3"/>
    <p:sldId id="305" r:id="rId4"/>
    <p:sldId id="306" r:id="rId5"/>
    <p:sldId id="307" r:id="rId6"/>
    <p:sldId id="308" r:id="rId7"/>
    <p:sldId id="309" r:id="rId8"/>
    <p:sldId id="311" r:id="rId9"/>
    <p:sldId id="310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303" r:id="rId22"/>
    <p:sldId id="304" r:id="rId23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  <a:srgbClr val="FF0000"/>
    <a:srgbClr val="00FFFF"/>
    <a:srgbClr val="00FF00"/>
    <a:srgbClr val="FF00FF"/>
    <a:srgbClr val="006600"/>
    <a:srgbClr val="C3A63B"/>
    <a:srgbClr val="791D1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Estilo E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713" autoAdjust="0"/>
  </p:normalViewPr>
  <p:slideViewPr>
    <p:cSldViewPr>
      <p:cViewPr>
        <p:scale>
          <a:sx n="120" d="100"/>
          <a:sy n="120" d="100"/>
        </p:scale>
        <p:origin x="-1374" y="-3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E7373C-F4F0-4CFB-B120-261A675FF89F}" type="datetimeFigureOut">
              <a:rPr lang="pt-BR" smtClean="0"/>
              <a:t>25/02/2023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2CB84-7A95-4510-9514-5DFC6281C5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5119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2CB84-7A95-4510-9514-5DFC6281C5D1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8752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2CB84-7A95-4510-9514-5DFC6281C5D1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1144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597819"/>
            <a:ext cx="9144000" cy="1102519"/>
          </a:xfrm>
        </p:spPr>
        <p:txBody>
          <a:bodyPr anchor="t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2914650"/>
            <a:ext cx="9144000" cy="1314450"/>
          </a:xfrm>
          <a:noFill/>
          <a:ln>
            <a:noFill/>
          </a:ln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 smtClean="0"/>
              <a:t>Clique para editar o estilo do subtítulo mestre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1E115B27-770F-4A1A-A0A5-F7F6A86E6A02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3780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3768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7296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1E115B27-770F-4A1A-A0A5-F7F6A86E6A02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7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0" y="4951526"/>
            <a:ext cx="6300192" cy="191974"/>
          </a:xfrm>
        </p:spPr>
        <p:txBody>
          <a:bodyPr/>
          <a:lstStyle>
            <a:lvl1pPr algn="l">
              <a:defRPr/>
            </a:lvl1pPr>
          </a:lstStyle>
          <a:p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2765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910" y="3308808"/>
            <a:ext cx="9144000" cy="1008668"/>
          </a:xfrm>
          <a:prstGeom prst="rect">
            <a:avLst/>
          </a:prstGeom>
          <a:solidFill>
            <a:srgbClr val="791D1F"/>
          </a:solidFill>
          <a:ln w="12700">
            <a:solidFill>
              <a:srgbClr val="791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305176"/>
            <a:ext cx="9143999" cy="1021556"/>
          </a:xfrm>
        </p:spPr>
        <p:txBody>
          <a:bodyPr anchor="t"/>
          <a:lstStyle>
            <a:lvl1pPr algn="l">
              <a:defRPr sz="3200" b="1" cap="all">
                <a:solidFill>
                  <a:schemeClr val="bg1"/>
                </a:solidFill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2180035"/>
            <a:ext cx="9143999" cy="112514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1520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0" y="555526"/>
            <a:ext cx="4572000" cy="43924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0" y="555526"/>
            <a:ext cx="4572000" cy="43924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0689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55526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555526"/>
            <a:ext cx="4496370" cy="479822"/>
          </a:xfrm>
          <a:ln>
            <a:solidFill>
              <a:schemeClr val="tx1"/>
            </a:solidFill>
          </a:ln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0" y="1059582"/>
            <a:ext cx="4497388" cy="3888432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499992" y="555526"/>
            <a:ext cx="464400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499992" y="1059582"/>
            <a:ext cx="4644008" cy="388843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6166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8061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0645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5575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4137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180000"/>
          </a:xfrm>
          <a:prstGeom prst="rect">
            <a:avLst/>
          </a:prstGeom>
          <a:solidFill>
            <a:srgbClr val="C3A63B"/>
          </a:solidFill>
          <a:ln w="12700">
            <a:solidFill>
              <a:srgbClr val="C3A6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2339752" y="0"/>
            <a:ext cx="6804248" cy="14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rgbClr val="791D1F"/>
          </a:solidFill>
          <a:ln w="12700">
            <a:solidFill>
              <a:srgbClr val="791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4952700"/>
            <a:ext cx="9144000" cy="190800"/>
          </a:xfrm>
          <a:prstGeom prst="rect">
            <a:avLst/>
          </a:prstGeom>
          <a:solidFill>
            <a:srgbClr val="791D1F"/>
          </a:solidFill>
          <a:ln>
            <a:solidFill>
              <a:srgbClr val="791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540000"/>
            <a:ext cx="9144000" cy="440801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0" y="4951526"/>
            <a:ext cx="6300192" cy="191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i="0">
                <a:solidFill>
                  <a:schemeClr val="bg1"/>
                </a:solidFill>
              </a:defRPr>
            </a:lvl1pPr>
          </a:lstStyle>
          <a:p>
            <a:pPr algn="l"/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100269" y="4948014"/>
            <a:ext cx="1043731" cy="191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1E115B27-770F-4A1A-A0A5-F7F6A86E6A02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916" y="-12584"/>
            <a:ext cx="1034230" cy="572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1227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oaofmari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5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5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9.png"/><Relationship Id="rId5" Type="http://schemas.openxmlformats.org/officeDocument/2006/relationships/image" Target="../media/image21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sc.ufcg.edu.br/~hmg/disciplinas/graduacao/vc-2016.2/Rita-Tutorial-PDI.pdf" TargetMode="External"/><Relationship Id="rId2" Type="http://schemas.openxmlformats.org/officeDocument/2006/relationships/hyperlink" Target="http://dainf.ct.utfpr.edu.br/~hvieir/pub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chive.org/details/Lectures_on_Image_Processing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0.png"/><Relationship Id="rId5" Type="http://schemas.openxmlformats.org/officeDocument/2006/relationships/image" Target="../media/image12.png"/><Relationship Id="rId15" Type="http://schemas.openxmlformats.org/officeDocument/2006/relationships/image" Target="../media/image15.png"/><Relationship Id="rId10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6.png"/><Relationship Id="rId1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14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0.png"/><Relationship Id="rId5" Type="http://schemas.openxmlformats.org/officeDocument/2006/relationships/image" Target="../media/image12.pn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19" Type="http://schemas.openxmlformats.org/officeDocument/2006/relationships/image" Target="../media/image1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01 – Digital images</a:t>
            </a:r>
            <a:endParaRPr lang="en-US" i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pt-BR" dirty="0"/>
              <a:t>Prof. João Fernando Mari</a:t>
            </a:r>
          </a:p>
          <a:p>
            <a:r>
              <a:rPr lang="pt-BR" sz="1400" i="1" dirty="0">
                <a:hlinkClick r:id="rId2"/>
              </a:rPr>
              <a:t>joaofmari.github.io </a:t>
            </a:r>
            <a:endParaRPr lang="pt-BR" sz="1400" i="1" dirty="0" smtClean="0"/>
          </a:p>
          <a:p>
            <a:r>
              <a:rPr lang="pt-BR" sz="1400" i="1" dirty="0" smtClean="0"/>
              <a:t>joaof.mari@ufv.br</a:t>
            </a:r>
            <a:endParaRPr lang="pt-BR" sz="1400" i="1" dirty="0"/>
          </a:p>
          <a:p>
            <a:pPr algn="l"/>
            <a:endParaRPr lang="pt-BR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0" y="0"/>
            <a:ext cx="914399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bg1"/>
                </a:solidFill>
              </a:rPr>
              <a:t>SIN 393 – Introduction to Computer Vision (2022-2)</a:t>
            </a:r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83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Colored images – RGB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6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36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52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Colored images – RGB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6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36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D:\UFV\Dev\per2020-sin392\gray_rgb\im_ast_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27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UFV\Dev\per2020-sin392\gray_rgb\im_ast_R_gra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27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/>
          <p:cNvSpPr/>
          <p:nvPr/>
        </p:nvSpPr>
        <p:spPr>
          <a:xfrm>
            <a:off x="2516403" y="2608627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smtClean="0">
                <a:solidFill>
                  <a:schemeClr val="tx1"/>
                </a:solidFill>
              </a:rPr>
              <a:t>R </a:t>
            </a:r>
            <a:r>
              <a:rPr lang="pt-BR" sz="1050" dirty="0" smtClean="0">
                <a:solidFill>
                  <a:schemeClr val="tx1"/>
                </a:solidFill>
              </a:rPr>
              <a:t>(</a:t>
            </a:r>
            <a:r>
              <a:rPr lang="pt-BR" sz="1050" dirty="0" err="1" smtClean="0">
                <a:solidFill>
                  <a:schemeClr val="tx1"/>
                </a:solidFill>
              </a:rPr>
              <a:t>red</a:t>
            </a:r>
            <a:r>
              <a:rPr lang="pt-BR" sz="1050" dirty="0" smtClean="0">
                <a:solidFill>
                  <a:schemeClr val="tx1"/>
                </a:solidFill>
              </a:rPr>
              <a:t>) </a:t>
            </a:r>
            <a:endParaRPr lang="pt-BR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24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Colored images – RGB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6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36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D:\UFV\Dev\per2020-sin392\gray_rgb\im_ast_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18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D:\UFV\Dev\per2020-sin392\gray_rgb\im_ast_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27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UFV\Dev\per2020-sin392\gray_rgb\im_ast_R_gray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27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D:\UFV\Dev\per2020-sin392\gray_rgb\im_ast_G_gra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18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2516403" y="2608627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smtClean="0">
                <a:solidFill>
                  <a:schemeClr val="tx1"/>
                </a:solidFill>
              </a:rPr>
              <a:t>R </a:t>
            </a:r>
            <a:r>
              <a:rPr lang="pt-BR" sz="1050" dirty="0" smtClean="0">
                <a:solidFill>
                  <a:schemeClr val="tx1"/>
                </a:solidFill>
              </a:rPr>
              <a:t>(</a:t>
            </a:r>
            <a:r>
              <a:rPr lang="pt-BR" sz="1050" dirty="0" err="1" smtClean="0">
                <a:solidFill>
                  <a:schemeClr val="tx1"/>
                </a:solidFill>
              </a:rPr>
              <a:t>red</a:t>
            </a:r>
            <a:r>
              <a:rPr lang="pt-BR" sz="1050" dirty="0" smtClean="0">
                <a:solidFill>
                  <a:schemeClr val="tx1"/>
                </a:solidFill>
              </a:rPr>
              <a:t>) </a:t>
            </a:r>
            <a:endParaRPr lang="pt-BR" sz="1050" dirty="0">
              <a:solidFill>
                <a:schemeClr val="tx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4729995" y="2616599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smtClean="0">
                <a:solidFill>
                  <a:schemeClr val="tx1"/>
                </a:solidFill>
              </a:rPr>
              <a:t>G </a:t>
            </a:r>
            <a:r>
              <a:rPr lang="pt-BR" sz="1050" dirty="0" smtClean="0">
                <a:solidFill>
                  <a:schemeClr val="tx1"/>
                </a:solidFill>
              </a:rPr>
              <a:t>(</a:t>
            </a:r>
            <a:r>
              <a:rPr lang="pt-BR" sz="1050" dirty="0" err="1" smtClean="0">
                <a:solidFill>
                  <a:schemeClr val="tx1"/>
                </a:solidFill>
              </a:rPr>
              <a:t>green</a:t>
            </a:r>
            <a:r>
              <a:rPr lang="pt-BR" sz="1050" dirty="0" smtClean="0">
                <a:solidFill>
                  <a:schemeClr val="tx1"/>
                </a:solidFill>
              </a:rPr>
              <a:t>)</a:t>
            </a:r>
            <a:endParaRPr lang="pt-BR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08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Colored images – RGB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6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36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UFV\Dev\per2020-sin392\gray_rgb\im_ast_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09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D:\UFV\Dev\per2020-sin392\gray_rgb\im_ast_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18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 descr="D:\UFV\Dev\per2020-sin392\gray_rgb\im_ast_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27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:\UFV\Dev\per2020-sin392\gray_rgb\im_ast_R_gra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27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D:\UFV\Dev\per2020-sin392\gray_rgb\im_ast_G_gray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18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D:\UFV\Dev\per2020-sin392\gray_rgb\im_ast_B_gray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09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 12"/>
          <p:cNvSpPr/>
          <p:nvPr/>
        </p:nvSpPr>
        <p:spPr>
          <a:xfrm>
            <a:off x="2516403" y="2608627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smtClean="0">
                <a:solidFill>
                  <a:schemeClr val="tx1"/>
                </a:solidFill>
              </a:rPr>
              <a:t>R </a:t>
            </a:r>
            <a:r>
              <a:rPr lang="pt-BR" sz="1050" dirty="0" smtClean="0">
                <a:solidFill>
                  <a:schemeClr val="tx1"/>
                </a:solidFill>
              </a:rPr>
              <a:t>(</a:t>
            </a:r>
            <a:r>
              <a:rPr lang="pt-BR" sz="1050" dirty="0" err="1" smtClean="0">
                <a:solidFill>
                  <a:schemeClr val="tx1"/>
                </a:solidFill>
              </a:rPr>
              <a:t>red</a:t>
            </a:r>
            <a:r>
              <a:rPr lang="pt-BR" sz="1050" dirty="0" smtClean="0">
                <a:solidFill>
                  <a:schemeClr val="tx1"/>
                </a:solidFill>
              </a:rPr>
              <a:t>) </a:t>
            </a:r>
            <a:endParaRPr lang="pt-BR" sz="1050" dirty="0">
              <a:solidFill>
                <a:schemeClr val="tx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4729995" y="2616599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smtClean="0">
                <a:solidFill>
                  <a:schemeClr val="tx1"/>
                </a:solidFill>
              </a:rPr>
              <a:t>G (</a:t>
            </a:r>
            <a:r>
              <a:rPr lang="pt-BR" sz="1050" dirty="0" err="1" smtClean="0">
                <a:solidFill>
                  <a:schemeClr val="tx1"/>
                </a:solidFill>
              </a:rPr>
              <a:t>green</a:t>
            </a:r>
            <a:r>
              <a:rPr lang="pt-BR" sz="1050" dirty="0" smtClean="0">
                <a:solidFill>
                  <a:schemeClr val="tx1"/>
                </a:solidFill>
              </a:rPr>
              <a:t>)</a:t>
            </a:r>
            <a:endParaRPr lang="pt-BR" sz="1050" dirty="0">
              <a:solidFill>
                <a:schemeClr val="tx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6930409" y="2614717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smtClean="0">
                <a:solidFill>
                  <a:schemeClr val="tx1"/>
                </a:solidFill>
              </a:rPr>
              <a:t>B </a:t>
            </a:r>
            <a:r>
              <a:rPr lang="pt-BR" sz="1050" dirty="0" smtClean="0">
                <a:solidFill>
                  <a:schemeClr val="tx1"/>
                </a:solidFill>
              </a:rPr>
              <a:t>(blue)</a:t>
            </a:r>
            <a:endParaRPr lang="pt-BR" sz="1050" dirty="0">
              <a:solidFill>
                <a:schemeClr val="tx1"/>
              </a:solidFill>
            </a:endParaRPr>
          </a:p>
        </p:txBody>
      </p:sp>
      <p:cxnSp>
        <p:nvCxnSpPr>
          <p:cNvPr id="16" name="Conector reto 15"/>
          <p:cNvCxnSpPr/>
          <p:nvPr/>
        </p:nvCxnSpPr>
        <p:spPr>
          <a:xfrm>
            <a:off x="9144000" y="3084190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76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Colored images – RGB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6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36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UFV\Dev\per2020-sin392\gray_rgb\im_ast_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09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D:\UFV\Dev\per2020-sin392\gray_rgb\im_ast_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18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 descr="D:\UFV\Dev\per2020-sin392\gray_rgb\im_ast_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27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:\UFV\Dev\per2020-sin392\gray_rgb\im_ast_R_gra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27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D:\UFV\Dev\per2020-sin392\gray_rgb\im_ast_G_gray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18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D:\UFV\Dev\per2020-sin392\gray_rgb\im_ast_B_gray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09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 12"/>
          <p:cNvSpPr/>
          <p:nvPr/>
        </p:nvSpPr>
        <p:spPr>
          <a:xfrm>
            <a:off x="2516403" y="2608627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smtClean="0">
                <a:solidFill>
                  <a:schemeClr val="tx1"/>
                </a:solidFill>
              </a:rPr>
              <a:t>R </a:t>
            </a:r>
            <a:r>
              <a:rPr lang="pt-BR" sz="1050" dirty="0" smtClean="0">
                <a:solidFill>
                  <a:schemeClr val="tx1"/>
                </a:solidFill>
              </a:rPr>
              <a:t>(</a:t>
            </a:r>
            <a:r>
              <a:rPr lang="pt-BR" sz="1050" dirty="0" err="1" smtClean="0">
                <a:solidFill>
                  <a:schemeClr val="tx1"/>
                </a:solidFill>
              </a:rPr>
              <a:t>red</a:t>
            </a:r>
            <a:r>
              <a:rPr lang="pt-BR" sz="1050" dirty="0" smtClean="0">
                <a:solidFill>
                  <a:schemeClr val="tx1"/>
                </a:solidFill>
              </a:rPr>
              <a:t>) </a:t>
            </a:r>
            <a:endParaRPr lang="pt-BR" sz="1050" dirty="0">
              <a:solidFill>
                <a:schemeClr val="tx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4729995" y="2616599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smtClean="0">
                <a:solidFill>
                  <a:schemeClr val="tx1"/>
                </a:solidFill>
              </a:rPr>
              <a:t>G </a:t>
            </a:r>
            <a:r>
              <a:rPr lang="pt-BR" sz="1050" dirty="0" smtClean="0">
                <a:solidFill>
                  <a:schemeClr val="tx1"/>
                </a:solidFill>
              </a:rPr>
              <a:t>(</a:t>
            </a:r>
            <a:r>
              <a:rPr lang="pt-BR" sz="1050" dirty="0" err="1" smtClean="0">
                <a:solidFill>
                  <a:schemeClr val="tx1"/>
                </a:solidFill>
              </a:rPr>
              <a:t>green</a:t>
            </a:r>
            <a:r>
              <a:rPr lang="pt-BR" sz="1050" dirty="0" smtClean="0">
                <a:solidFill>
                  <a:schemeClr val="tx1"/>
                </a:solidFill>
              </a:rPr>
              <a:t>)</a:t>
            </a:r>
            <a:endParaRPr lang="pt-BR" sz="1050" dirty="0">
              <a:solidFill>
                <a:schemeClr val="tx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6930409" y="2614717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smtClean="0">
                <a:solidFill>
                  <a:schemeClr val="tx1"/>
                </a:solidFill>
              </a:rPr>
              <a:t>B </a:t>
            </a:r>
            <a:r>
              <a:rPr lang="pt-BR" sz="1050" dirty="0" smtClean="0">
                <a:solidFill>
                  <a:schemeClr val="tx1"/>
                </a:solidFill>
              </a:rPr>
              <a:t>(blue)</a:t>
            </a:r>
            <a:endParaRPr lang="pt-BR" sz="1050" dirty="0">
              <a:solidFill>
                <a:schemeClr val="tx1"/>
              </a:solidFill>
            </a:endParaRPr>
          </a:p>
        </p:txBody>
      </p:sp>
      <p:cxnSp>
        <p:nvCxnSpPr>
          <p:cNvPr id="16" name="Conector reto 15"/>
          <p:cNvCxnSpPr/>
          <p:nvPr/>
        </p:nvCxnSpPr>
        <p:spPr>
          <a:xfrm>
            <a:off x="0" y="2931790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/>
          <p:cNvCxnSpPr/>
          <p:nvPr/>
        </p:nvCxnSpPr>
        <p:spPr>
          <a:xfrm>
            <a:off x="9144000" y="3084190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3" descr="D:\UFV\Dev\per2020-sin392\gray_rgb\im_ast_B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36" y="288101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D:\UFV\Dev\per2020-sin392\gray_rgb\im_ast_G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36" y="306101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7" descr="D:\UFV\Dev\per2020-sin392\gray_rgb\im_ast_R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36" y="324101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60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RGB color space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cxnSp>
        <p:nvCxnSpPr>
          <p:cNvPr id="6" name="Conector de seta reta 5"/>
          <p:cNvCxnSpPr/>
          <p:nvPr/>
        </p:nvCxnSpPr>
        <p:spPr>
          <a:xfrm>
            <a:off x="4032076" y="3474041"/>
            <a:ext cx="24480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 flipH="1">
            <a:off x="3023964" y="3466898"/>
            <a:ext cx="1008112" cy="100811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 flipV="1">
            <a:off x="4032076" y="1016517"/>
            <a:ext cx="0" cy="24480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2663924" y="4206301"/>
            <a:ext cx="36004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6120036" y="3537877"/>
            <a:ext cx="36004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G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633158" y="1016517"/>
            <a:ext cx="36004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B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3677934" y="3341511"/>
            <a:ext cx="194764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r"/>
            <a:r>
              <a:rPr lang="en-US" sz="1200" dirty="0" smtClean="0">
                <a:solidFill>
                  <a:schemeClr val="tx1"/>
                </a:solidFill>
              </a:rPr>
              <a:t>0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3528020" y="1461050"/>
            <a:ext cx="344678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r"/>
            <a:r>
              <a:rPr lang="en-US" sz="1200" dirty="0" smtClean="0">
                <a:solidFill>
                  <a:schemeClr val="tx1"/>
                </a:solidFill>
              </a:rPr>
              <a:t>255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2880264" y="3975493"/>
            <a:ext cx="344678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r"/>
            <a:r>
              <a:rPr lang="en-US" sz="1200" dirty="0" smtClean="0">
                <a:solidFill>
                  <a:schemeClr val="tx1"/>
                </a:solidFill>
              </a:rPr>
              <a:t>255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5731665" y="3625301"/>
            <a:ext cx="344678" cy="1789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255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6" name="Cubo 15"/>
          <p:cNvSpPr/>
          <p:nvPr/>
        </p:nvSpPr>
        <p:spPr>
          <a:xfrm>
            <a:off x="3384004" y="1592309"/>
            <a:ext cx="2519999" cy="2519523"/>
          </a:xfrm>
          <a:prstGeom prst="cub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Conector reto 16"/>
          <p:cNvCxnSpPr/>
          <p:nvPr/>
        </p:nvCxnSpPr>
        <p:spPr>
          <a:xfrm flipV="1">
            <a:off x="4032076" y="2240517"/>
            <a:ext cx="1224000" cy="1234158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ipse 17"/>
          <p:cNvSpPr/>
          <p:nvPr/>
        </p:nvSpPr>
        <p:spPr>
          <a:xfrm>
            <a:off x="3890254" y="1450487"/>
            <a:ext cx="283644" cy="283644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Elipse 18"/>
          <p:cNvSpPr/>
          <p:nvPr/>
        </p:nvSpPr>
        <p:spPr>
          <a:xfrm>
            <a:off x="5762182" y="1450487"/>
            <a:ext cx="283644" cy="283644"/>
          </a:xfrm>
          <a:prstGeom prst="ellipse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5114254" y="2098695"/>
            <a:ext cx="283644" cy="2836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5762182" y="3332219"/>
            <a:ext cx="283644" cy="283644"/>
          </a:xfrm>
          <a:prstGeom prst="ellipse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Elipse 21"/>
          <p:cNvSpPr/>
          <p:nvPr/>
        </p:nvSpPr>
        <p:spPr>
          <a:xfrm>
            <a:off x="5114254" y="3966835"/>
            <a:ext cx="283644" cy="28364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Elipse 22"/>
          <p:cNvSpPr/>
          <p:nvPr/>
        </p:nvSpPr>
        <p:spPr>
          <a:xfrm>
            <a:off x="3240162" y="3966835"/>
            <a:ext cx="283644" cy="28364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Elipse 23"/>
          <p:cNvSpPr/>
          <p:nvPr/>
        </p:nvSpPr>
        <p:spPr>
          <a:xfrm>
            <a:off x="3240162" y="2079513"/>
            <a:ext cx="283644" cy="283644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Elipse 24"/>
          <p:cNvSpPr/>
          <p:nvPr/>
        </p:nvSpPr>
        <p:spPr>
          <a:xfrm>
            <a:off x="3890254" y="3332219"/>
            <a:ext cx="283644" cy="2836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4173898" y="1184159"/>
            <a:ext cx="108000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b"/>
          <a:lstStyle/>
          <a:p>
            <a:r>
              <a:rPr lang="en-US" sz="1200" dirty="0" smtClean="0">
                <a:solidFill>
                  <a:schemeClr val="tx1"/>
                </a:solidFill>
              </a:rPr>
              <a:t>Blue (0, 0, 255)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5897740" y="1184159"/>
            <a:ext cx="144000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b"/>
          <a:lstStyle/>
          <a:p>
            <a:r>
              <a:rPr lang="en-US" sz="1200" dirty="0" smtClean="0">
                <a:solidFill>
                  <a:schemeClr val="tx1"/>
                </a:solidFill>
              </a:rPr>
              <a:t>Cyan (0, 255, 255)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1944004" y="1813185"/>
            <a:ext cx="144000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b"/>
          <a:lstStyle/>
          <a:p>
            <a:pPr algn="r"/>
            <a:r>
              <a:rPr lang="en-US" sz="1200" dirty="0" smtClean="0">
                <a:solidFill>
                  <a:schemeClr val="tx1"/>
                </a:solidFill>
              </a:rPr>
              <a:t>Magenta (255, 0, 255)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3996076" y="1813185"/>
            <a:ext cx="126000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b"/>
          <a:lstStyle/>
          <a:p>
            <a:pPr algn="r"/>
            <a:r>
              <a:rPr lang="en-US" sz="1200" dirty="0" smtClean="0">
                <a:solidFill>
                  <a:schemeClr val="tx1"/>
                </a:solidFill>
              </a:rPr>
              <a:t>White</a:t>
            </a:r>
            <a:br>
              <a:rPr lang="en-US" sz="1200" dirty="0" smtClean="0">
                <a:solidFill>
                  <a:schemeClr val="tx1"/>
                </a:solidFill>
              </a:rPr>
            </a:br>
            <a:r>
              <a:rPr lang="en-US" sz="1200" dirty="0" smtClean="0">
                <a:solidFill>
                  <a:schemeClr val="tx1"/>
                </a:solidFill>
              </a:rPr>
              <a:t>(255, 255, 255)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3384004" y="4250479"/>
            <a:ext cx="1586234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/>
          <a:lstStyle/>
          <a:p>
            <a:r>
              <a:rPr lang="en-US" sz="1200" dirty="0" smtClean="0">
                <a:solidFill>
                  <a:schemeClr val="tx1"/>
                </a:solidFill>
              </a:rPr>
              <a:t>Red (255, 0, 0)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5256076" y="4242284"/>
            <a:ext cx="1586234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/>
          <a:lstStyle/>
          <a:p>
            <a:r>
              <a:rPr lang="en-US" sz="1200" dirty="0" smtClean="0">
                <a:solidFill>
                  <a:schemeClr val="tx1"/>
                </a:solidFill>
              </a:rPr>
              <a:t>Yellow (255, 255, 0)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6045826" y="3065891"/>
            <a:ext cx="1586234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b"/>
          <a:lstStyle/>
          <a:p>
            <a:r>
              <a:rPr lang="en-US" sz="1200" dirty="0" smtClean="0">
                <a:solidFill>
                  <a:schemeClr val="tx1"/>
                </a:solidFill>
              </a:rPr>
              <a:t>Green(0, 255, 0,)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4032076" y="3625376"/>
            <a:ext cx="144000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/>
          <a:lstStyle/>
          <a:p>
            <a:r>
              <a:rPr lang="en-US" sz="1200" dirty="0" smtClean="0">
                <a:solidFill>
                  <a:schemeClr val="tx1"/>
                </a:solidFill>
              </a:rPr>
              <a:t>Black (0, 0, 0)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Elipse 33"/>
          <p:cNvSpPr/>
          <p:nvPr/>
        </p:nvSpPr>
        <p:spPr>
          <a:xfrm>
            <a:off x="4501165" y="2701104"/>
            <a:ext cx="283644" cy="28364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1691680" y="2709762"/>
            <a:ext cx="144000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r"/>
            <a:r>
              <a:rPr lang="en-US" sz="1200" dirty="0" smtClean="0">
                <a:solidFill>
                  <a:schemeClr val="tx1"/>
                </a:solidFill>
              </a:rPr>
              <a:t>Gray (127, 127, 127)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6" name="Conector de seta reta 35"/>
          <p:cNvCxnSpPr>
            <a:stCxn id="35" idx="3"/>
            <a:endCxn id="34" idx="2"/>
          </p:cNvCxnSpPr>
          <p:nvPr/>
        </p:nvCxnSpPr>
        <p:spPr>
          <a:xfrm>
            <a:off x="3131680" y="2842926"/>
            <a:ext cx="1369485" cy="0"/>
          </a:xfrm>
          <a:prstGeom prst="straightConnector1">
            <a:avLst/>
          </a:prstGeom>
          <a:ln w="9525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69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resolution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6" name="Picture 2" descr="D:\UFV\Dev\per2020-sin392\res_spatial\im_res_3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00" y="72778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UFV\Dev\per2020-sin392\res_spatial\im_res_150_n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000" y="731101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:\UFV\Dev\per2020-sin392\res_spatial\im_res_75_n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000" y="731101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D:\UFV\Dev\per2020-sin392\res_spatial\im_res_37_n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000" y="2787774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D:\UFV\Dev\per2020-sin392\res_spatial\im_res_18_n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000" y="2787774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lchete esquerdo 10"/>
          <p:cNvSpPr/>
          <p:nvPr/>
        </p:nvSpPr>
        <p:spPr>
          <a:xfrm>
            <a:off x="539560" y="731101"/>
            <a:ext cx="72000" cy="1796687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aixaDeTexto 11"/>
          <p:cNvSpPr txBox="1"/>
          <p:nvPr/>
        </p:nvSpPr>
        <p:spPr>
          <a:xfrm rot="16200000">
            <a:off x="41513" y="1473898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1.7 pol</a:t>
            </a:r>
            <a:endParaRPr lang="en-US" sz="1400" dirty="0"/>
          </a:p>
        </p:txBody>
      </p:sp>
      <p:sp>
        <p:nvSpPr>
          <p:cNvPr id="13" name="Retângulo 12"/>
          <p:cNvSpPr/>
          <p:nvPr/>
        </p:nvSpPr>
        <p:spPr>
          <a:xfrm>
            <a:off x="936000" y="2527788"/>
            <a:ext cx="1800000" cy="270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900" dirty="0" smtClean="0">
                <a:solidFill>
                  <a:schemeClr val="tx1"/>
                </a:solidFill>
              </a:rPr>
              <a:t>300 </a:t>
            </a:r>
            <a:r>
              <a:rPr lang="en-US" sz="900" dirty="0" err="1" smtClean="0">
                <a:solidFill>
                  <a:schemeClr val="tx1"/>
                </a:solidFill>
              </a:rPr>
              <a:t>ppi</a:t>
            </a:r>
            <a:r>
              <a:rPr lang="en-US" sz="900" dirty="0" smtClean="0">
                <a:solidFill>
                  <a:schemeClr val="tx1"/>
                </a:solidFill>
              </a:rPr>
              <a:t> – 512 x 512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3672000" y="2527788"/>
            <a:ext cx="1800000" cy="270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900" dirty="0" smtClean="0">
                <a:solidFill>
                  <a:schemeClr val="tx1"/>
                </a:solidFill>
              </a:rPr>
              <a:t>1.7 pol. at 150 </a:t>
            </a:r>
            <a:r>
              <a:rPr lang="en-US" sz="900" dirty="0" err="1" smtClean="0">
                <a:solidFill>
                  <a:schemeClr val="tx1"/>
                </a:solidFill>
              </a:rPr>
              <a:t>ppi</a:t>
            </a:r>
            <a:r>
              <a:rPr lang="en-US" sz="900" dirty="0" smtClean="0">
                <a:solidFill>
                  <a:schemeClr val="tx1"/>
                </a:solidFill>
              </a:rPr>
              <a:t> – 256 x 256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6408000" y="2531101"/>
            <a:ext cx="1800000" cy="270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900" dirty="0" smtClean="0">
                <a:solidFill>
                  <a:schemeClr val="tx1"/>
                </a:solidFill>
              </a:rPr>
              <a:t>1.7 pol. at 75 </a:t>
            </a:r>
            <a:r>
              <a:rPr lang="en-US" sz="900" dirty="0" err="1" smtClean="0">
                <a:solidFill>
                  <a:schemeClr val="tx1"/>
                </a:solidFill>
              </a:rPr>
              <a:t>ppi</a:t>
            </a:r>
            <a:r>
              <a:rPr lang="en-US" sz="900" dirty="0" smtClean="0">
                <a:solidFill>
                  <a:schemeClr val="tx1"/>
                </a:solidFill>
              </a:rPr>
              <a:t> – 128 x 128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3672000" y="4587774"/>
            <a:ext cx="1800000" cy="270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900" dirty="0" smtClean="0">
                <a:solidFill>
                  <a:schemeClr val="tx1"/>
                </a:solidFill>
              </a:rPr>
              <a:t>1.7 pol. at ~38 </a:t>
            </a:r>
            <a:r>
              <a:rPr lang="en-US" sz="900" dirty="0" err="1" smtClean="0">
                <a:solidFill>
                  <a:schemeClr val="tx1"/>
                </a:solidFill>
              </a:rPr>
              <a:t>ppi</a:t>
            </a:r>
            <a:r>
              <a:rPr lang="en-US" sz="900" dirty="0" smtClean="0">
                <a:solidFill>
                  <a:schemeClr val="tx1"/>
                </a:solidFill>
              </a:rPr>
              <a:t> – 64 x 64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6408000" y="4587773"/>
            <a:ext cx="1800000" cy="270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900" dirty="0" smtClean="0">
                <a:solidFill>
                  <a:schemeClr val="tx1"/>
                </a:solidFill>
              </a:rPr>
              <a:t>1.7 pol. at 19 </a:t>
            </a:r>
            <a:r>
              <a:rPr lang="en-US" sz="900" dirty="0" err="1" smtClean="0">
                <a:solidFill>
                  <a:schemeClr val="tx1"/>
                </a:solidFill>
              </a:rPr>
              <a:t>ppi</a:t>
            </a:r>
            <a:r>
              <a:rPr lang="en-US" sz="900" dirty="0" smtClean="0">
                <a:solidFill>
                  <a:schemeClr val="tx1"/>
                </a:solidFill>
              </a:rPr>
              <a:t> – 32 x 32</a:t>
            </a:r>
            <a:endParaRPr 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2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resolution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6" name="Picture 2" descr="D:\UFV\Dev\per2020-sin392\res_spatial\im_res_3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522" y="693026"/>
            <a:ext cx="4105474" cy="410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D:\UFV\Dev\per2020-sin392\res_spatial\im_res_1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046" y="693026"/>
            <a:ext cx="2053432" cy="205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D:\UFV\Dev\per2020-sin392\res_spatial\im_int_7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046" y="2831845"/>
            <a:ext cx="1026021" cy="102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D:\UFV\Dev\per2020-sin392\res_spatial\im_res_3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046" y="3943252"/>
            <a:ext cx="513707" cy="51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 descr="D:\UFV\Dev\per2020-sin392\res_spatial\im_res_1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046" y="4542343"/>
            <a:ext cx="256157" cy="25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lchete esquerdo 10"/>
          <p:cNvSpPr/>
          <p:nvPr/>
        </p:nvSpPr>
        <p:spPr>
          <a:xfrm>
            <a:off x="1270522" y="693026"/>
            <a:ext cx="72000" cy="4105474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olchete esquerdo 11"/>
          <p:cNvSpPr/>
          <p:nvPr/>
        </p:nvSpPr>
        <p:spPr>
          <a:xfrm flipH="1">
            <a:off x="7801478" y="693026"/>
            <a:ext cx="72016" cy="2052737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7882286" y="1442743"/>
            <a:ext cx="10166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/>
              <a:t>0.85 </a:t>
            </a:r>
            <a:r>
              <a:rPr lang="pt-BR" sz="1000" dirty="0" smtClean="0"/>
              <a:t>pol.</a:t>
            </a:r>
          </a:p>
          <a:p>
            <a:r>
              <a:rPr lang="pt-BR" sz="1000" dirty="0" smtClean="0"/>
              <a:t>256 x 256 pixels</a:t>
            </a:r>
          </a:p>
          <a:p>
            <a:r>
              <a:rPr lang="pt-BR" sz="1000" dirty="0" smtClean="0"/>
              <a:t>300 </a:t>
            </a:r>
            <a:r>
              <a:rPr lang="pt-BR" sz="1000" dirty="0" err="1" smtClean="0"/>
              <a:t>ppi</a:t>
            </a:r>
            <a:endParaRPr lang="pt-BR" sz="1000" dirty="0"/>
          </a:p>
        </p:txBody>
      </p:sp>
      <p:sp>
        <p:nvSpPr>
          <p:cNvPr id="14" name="Colchete esquerdo 13"/>
          <p:cNvSpPr/>
          <p:nvPr/>
        </p:nvSpPr>
        <p:spPr>
          <a:xfrm flipH="1">
            <a:off x="6774457" y="2831845"/>
            <a:ext cx="72016" cy="1026368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olchete esquerdo 14"/>
          <p:cNvSpPr/>
          <p:nvPr/>
        </p:nvSpPr>
        <p:spPr>
          <a:xfrm flipH="1">
            <a:off x="6262183" y="3943774"/>
            <a:ext cx="72016" cy="513184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213822" y="2283209"/>
            <a:ext cx="1056700" cy="57708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pt-BR" sz="1050" dirty="0" smtClean="0"/>
              <a:t>1.7 </a:t>
            </a:r>
            <a:r>
              <a:rPr lang="pt-BR" sz="1050" dirty="0" smtClean="0"/>
              <a:t>pol.</a:t>
            </a:r>
          </a:p>
          <a:p>
            <a:pPr algn="r"/>
            <a:r>
              <a:rPr lang="pt-BR" sz="1050" dirty="0" smtClean="0"/>
              <a:t>512 x 512 pixels</a:t>
            </a:r>
          </a:p>
          <a:p>
            <a:pPr algn="r"/>
            <a:r>
              <a:rPr lang="pt-BR" sz="1050" dirty="0" smtClean="0"/>
              <a:t>300 </a:t>
            </a:r>
            <a:r>
              <a:rPr lang="pt-BR" sz="1050" dirty="0" err="1" smtClean="0"/>
              <a:t>ppi</a:t>
            </a:r>
            <a:endParaRPr lang="pt-BR" sz="1050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6846473" y="3068030"/>
            <a:ext cx="10166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/>
              <a:t>0.43 </a:t>
            </a:r>
            <a:r>
              <a:rPr lang="pt-BR" sz="1000" dirty="0" smtClean="0"/>
              <a:t>pol.</a:t>
            </a:r>
          </a:p>
          <a:p>
            <a:r>
              <a:rPr lang="pt-BR" sz="1000" dirty="0" smtClean="0"/>
              <a:t>128 x 128 pixels</a:t>
            </a:r>
          </a:p>
          <a:p>
            <a:r>
              <a:rPr lang="pt-BR" sz="1000" dirty="0" smtClean="0"/>
              <a:t>300 </a:t>
            </a:r>
            <a:r>
              <a:rPr lang="pt-BR" sz="1000" dirty="0" err="1" smtClean="0"/>
              <a:t>ppi</a:t>
            </a:r>
            <a:endParaRPr lang="pt-BR" sz="1000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6334199" y="3923367"/>
            <a:ext cx="8851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/>
              <a:t>0.21 </a:t>
            </a:r>
            <a:r>
              <a:rPr lang="pt-BR" sz="1000" dirty="0" smtClean="0"/>
              <a:t>pol.</a:t>
            </a:r>
          </a:p>
          <a:p>
            <a:r>
              <a:rPr lang="pt-BR" sz="1000" dirty="0" smtClean="0"/>
              <a:t>64 x 64 pixels</a:t>
            </a:r>
          </a:p>
          <a:p>
            <a:r>
              <a:rPr lang="pt-BR" sz="1000" dirty="0" smtClean="0"/>
              <a:t>300 </a:t>
            </a:r>
            <a:r>
              <a:rPr lang="pt-BR" sz="1000" dirty="0" err="1" smtClean="0"/>
              <a:t>ppi</a:t>
            </a:r>
            <a:endParaRPr lang="pt-BR" sz="1000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6084184" y="4463318"/>
            <a:ext cx="67197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 smtClean="0"/>
              <a:t>0.11 </a:t>
            </a:r>
            <a:r>
              <a:rPr lang="pt-BR" sz="700" dirty="0" smtClean="0"/>
              <a:t>pol.</a:t>
            </a:r>
          </a:p>
          <a:p>
            <a:r>
              <a:rPr lang="pt-BR" sz="700" dirty="0" smtClean="0"/>
              <a:t>32 x 32 pixels</a:t>
            </a:r>
          </a:p>
          <a:p>
            <a:r>
              <a:rPr lang="pt-BR" sz="700" dirty="0" smtClean="0"/>
              <a:t>300 </a:t>
            </a:r>
            <a:r>
              <a:rPr lang="pt-BR" sz="700" dirty="0" err="1" smtClean="0"/>
              <a:t>ppi</a:t>
            </a:r>
            <a:endParaRPr lang="pt-BR" sz="700" dirty="0"/>
          </a:p>
        </p:txBody>
      </p:sp>
      <p:sp>
        <p:nvSpPr>
          <p:cNvPr id="20" name="Colchete esquerdo 19"/>
          <p:cNvSpPr/>
          <p:nvPr/>
        </p:nvSpPr>
        <p:spPr>
          <a:xfrm flipH="1">
            <a:off x="6012168" y="4542343"/>
            <a:ext cx="72016" cy="25659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552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ítulo 9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Intensity resolution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 rot="16200000">
            <a:off x="-954416" y="2559762"/>
            <a:ext cx="3204000" cy="360000"/>
          </a:xfrm>
          <a:prstGeom prst="rect">
            <a:avLst/>
          </a:prstGeom>
          <a:gradFill flip="none" rotWithShape="1">
            <a:gsLst>
              <a:gs pos="7500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25000">
                <a:schemeClr val="bg1">
                  <a:lumMod val="75000"/>
                </a:schemeClr>
              </a:gs>
              <a:gs pos="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6407996" y="1137762"/>
            <a:ext cx="360001" cy="3203999"/>
            <a:chOff x="4068155" y="855171"/>
            <a:chExt cx="360001" cy="3203999"/>
          </a:xfrm>
        </p:grpSpPr>
        <p:sp>
          <p:nvSpPr>
            <p:cNvPr id="8" name="Retângulo 7"/>
            <p:cNvSpPr/>
            <p:nvPr/>
          </p:nvSpPr>
          <p:spPr>
            <a:xfrm rot="16200000">
              <a:off x="4046555" y="876771"/>
              <a:ext cx="4032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9" name="Retângulo 8"/>
            <p:cNvSpPr/>
            <p:nvPr/>
          </p:nvSpPr>
          <p:spPr>
            <a:xfrm rot="16200000">
              <a:off x="4046555" y="1276885"/>
              <a:ext cx="403200" cy="360000"/>
            </a:xfrm>
            <a:prstGeom prst="rect">
              <a:avLst/>
            </a:prstGeom>
            <a:solidFill>
              <a:srgbClr val="DBDBD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0" name="Retângulo 9"/>
            <p:cNvSpPr/>
            <p:nvPr/>
          </p:nvSpPr>
          <p:spPr>
            <a:xfrm rot="16200000">
              <a:off x="4046555" y="1676999"/>
              <a:ext cx="403200" cy="360000"/>
            </a:xfrm>
            <a:prstGeom prst="rect">
              <a:avLst/>
            </a:prstGeom>
            <a:solidFill>
              <a:srgbClr val="B6B6B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1" name="Retângulo 10"/>
            <p:cNvSpPr/>
            <p:nvPr/>
          </p:nvSpPr>
          <p:spPr>
            <a:xfrm rot="16200000">
              <a:off x="4046556" y="2077113"/>
              <a:ext cx="403200" cy="360000"/>
            </a:xfrm>
            <a:prstGeom prst="rect">
              <a:avLst/>
            </a:prstGeom>
            <a:solidFill>
              <a:srgbClr val="92929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2" name="Retângulo 11"/>
            <p:cNvSpPr/>
            <p:nvPr/>
          </p:nvSpPr>
          <p:spPr>
            <a:xfrm rot="16200000">
              <a:off x="4046555" y="2477227"/>
              <a:ext cx="403200" cy="360000"/>
            </a:xfrm>
            <a:prstGeom prst="rect">
              <a:avLst/>
            </a:prstGeom>
            <a:solidFill>
              <a:srgbClr val="6D6D6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3" name="Retângulo 12"/>
            <p:cNvSpPr/>
            <p:nvPr/>
          </p:nvSpPr>
          <p:spPr>
            <a:xfrm rot="16200000">
              <a:off x="4046555" y="2877341"/>
              <a:ext cx="403200" cy="360000"/>
            </a:xfrm>
            <a:prstGeom prst="rect">
              <a:avLst/>
            </a:prstGeom>
            <a:solidFill>
              <a:srgbClr val="49494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4" name="Retângulo 13"/>
            <p:cNvSpPr/>
            <p:nvPr/>
          </p:nvSpPr>
          <p:spPr>
            <a:xfrm rot="16200000">
              <a:off x="4046555" y="3277455"/>
              <a:ext cx="403200" cy="360000"/>
            </a:xfrm>
            <a:prstGeom prst="rect">
              <a:avLst/>
            </a:prstGeom>
            <a:solidFill>
              <a:srgbClr val="24242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5" name="Retângulo 14"/>
            <p:cNvSpPr/>
            <p:nvPr/>
          </p:nvSpPr>
          <p:spPr>
            <a:xfrm rot="16200000">
              <a:off x="4046555" y="3677570"/>
              <a:ext cx="4032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7415996" y="1137762"/>
            <a:ext cx="360001" cy="3204000"/>
            <a:chOff x="2871904" y="838989"/>
            <a:chExt cx="360001" cy="3204000"/>
          </a:xfrm>
        </p:grpSpPr>
        <p:sp>
          <p:nvSpPr>
            <p:cNvPr id="17" name="Retângulo 16"/>
            <p:cNvSpPr/>
            <p:nvPr/>
          </p:nvSpPr>
          <p:spPr>
            <a:xfrm rot="16200000">
              <a:off x="2646904" y="1063989"/>
              <a:ext cx="8100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Retângulo 17"/>
            <p:cNvSpPr/>
            <p:nvPr/>
          </p:nvSpPr>
          <p:spPr>
            <a:xfrm rot="16200000">
              <a:off x="2646904" y="1861989"/>
              <a:ext cx="810000" cy="360000"/>
            </a:xfrm>
            <a:prstGeom prst="rect">
              <a:avLst/>
            </a:prstGeom>
            <a:solidFill>
              <a:srgbClr val="AAAAA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9" name="Retângulo 18"/>
            <p:cNvSpPr/>
            <p:nvPr/>
          </p:nvSpPr>
          <p:spPr>
            <a:xfrm rot="16200000">
              <a:off x="2646905" y="2659989"/>
              <a:ext cx="810000" cy="360000"/>
            </a:xfrm>
            <a:prstGeom prst="rect">
              <a:avLst/>
            </a:prstGeom>
            <a:solidFill>
              <a:srgbClr val="55555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0" name="Retângulo 19"/>
            <p:cNvSpPr/>
            <p:nvPr/>
          </p:nvSpPr>
          <p:spPr>
            <a:xfrm rot="16200000">
              <a:off x="2646905" y="3457989"/>
              <a:ext cx="8100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upo 20"/>
          <p:cNvGrpSpPr/>
          <p:nvPr/>
        </p:nvGrpSpPr>
        <p:grpSpPr>
          <a:xfrm>
            <a:off x="8316416" y="1137762"/>
            <a:ext cx="360001" cy="3204000"/>
            <a:chOff x="1691679" y="818705"/>
            <a:chExt cx="360001" cy="3204000"/>
          </a:xfrm>
        </p:grpSpPr>
        <p:sp>
          <p:nvSpPr>
            <p:cNvPr id="22" name="Retângulo 21"/>
            <p:cNvSpPr/>
            <p:nvPr/>
          </p:nvSpPr>
          <p:spPr>
            <a:xfrm rot="16200000">
              <a:off x="1061679" y="1448705"/>
              <a:ext cx="1620000" cy="360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3" name="Retângulo 22"/>
            <p:cNvSpPr/>
            <p:nvPr/>
          </p:nvSpPr>
          <p:spPr>
            <a:xfrm rot="16200000">
              <a:off x="1061680" y="3032705"/>
              <a:ext cx="1620000" cy="3600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upo 23"/>
          <p:cNvGrpSpPr/>
          <p:nvPr/>
        </p:nvGrpSpPr>
        <p:grpSpPr>
          <a:xfrm>
            <a:off x="5399996" y="1137762"/>
            <a:ext cx="360001" cy="3204000"/>
            <a:chOff x="4902917" y="855171"/>
            <a:chExt cx="360001" cy="3204000"/>
          </a:xfrm>
        </p:grpSpPr>
        <p:sp>
          <p:nvSpPr>
            <p:cNvPr id="25" name="Retângulo 24"/>
            <p:cNvSpPr/>
            <p:nvPr/>
          </p:nvSpPr>
          <p:spPr>
            <a:xfrm rot="16200000">
              <a:off x="4982118" y="976131"/>
              <a:ext cx="201600" cy="360000"/>
            </a:xfrm>
            <a:prstGeom prst="rect">
              <a:avLst/>
            </a:prstGeom>
            <a:solidFill>
              <a:srgbClr val="EEEEE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6" name="Retângulo 25"/>
            <p:cNvSpPr/>
            <p:nvPr/>
          </p:nvSpPr>
          <p:spPr>
            <a:xfrm rot="16200000">
              <a:off x="4982118" y="1776771"/>
              <a:ext cx="201600" cy="360000"/>
            </a:xfrm>
            <a:prstGeom prst="rect">
              <a:avLst/>
            </a:prstGeom>
            <a:solidFill>
              <a:srgbClr val="AAAAA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7" name="Retângulo 26"/>
            <p:cNvSpPr/>
            <p:nvPr/>
          </p:nvSpPr>
          <p:spPr>
            <a:xfrm rot="16200000">
              <a:off x="4982118" y="2577411"/>
              <a:ext cx="201600" cy="360000"/>
            </a:xfrm>
            <a:prstGeom prst="rect">
              <a:avLst/>
            </a:prstGeom>
            <a:solidFill>
              <a:srgbClr val="66666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8" name="Retângulo 27"/>
            <p:cNvSpPr/>
            <p:nvPr/>
          </p:nvSpPr>
          <p:spPr>
            <a:xfrm rot="16200000">
              <a:off x="4982118" y="3378051"/>
              <a:ext cx="201600" cy="360000"/>
            </a:xfrm>
            <a:prstGeom prst="rect">
              <a:avLst/>
            </a:prstGeom>
            <a:solidFill>
              <a:srgbClr val="22222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9" name="Retângulo 28"/>
            <p:cNvSpPr/>
            <p:nvPr/>
          </p:nvSpPr>
          <p:spPr>
            <a:xfrm rot="16200000">
              <a:off x="4982118" y="1376451"/>
              <a:ext cx="201600" cy="360000"/>
            </a:xfrm>
            <a:prstGeom prst="rect">
              <a:avLst/>
            </a:prstGeom>
            <a:solidFill>
              <a:srgbClr val="CCCCC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0" name="Retângulo 29"/>
            <p:cNvSpPr/>
            <p:nvPr/>
          </p:nvSpPr>
          <p:spPr>
            <a:xfrm rot="16200000">
              <a:off x="4982118" y="2177091"/>
              <a:ext cx="201600" cy="360000"/>
            </a:xfrm>
            <a:prstGeom prst="rect">
              <a:avLst/>
            </a:prstGeom>
            <a:solidFill>
              <a:srgbClr val="88888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1" name="Retângulo 30"/>
            <p:cNvSpPr/>
            <p:nvPr/>
          </p:nvSpPr>
          <p:spPr>
            <a:xfrm rot="16200000">
              <a:off x="4982118" y="2977731"/>
              <a:ext cx="201600" cy="360000"/>
            </a:xfrm>
            <a:prstGeom prst="rect">
              <a:avLst/>
            </a:prstGeom>
            <a:solidFill>
              <a:srgbClr val="44444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2" name="Retângulo 31"/>
            <p:cNvSpPr/>
            <p:nvPr/>
          </p:nvSpPr>
          <p:spPr>
            <a:xfrm rot="16200000">
              <a:off x="4982117" y="3778371"/>
              <a:ext cx="2016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3" name="Retângulo 32"/>
            <p:cNvSpPr/>
            <p:nvPr/>
          </p:nvSpPr>
          <p:spPr>
            <a:xfrm rot="16200000">
              <a:off x="4982118" y="775971"/>
              <a:ext cx="2016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4" name="Retângulo 33"/>
            <p:cNvSpPr/>
            <p:nvPr/>
          </p:nvSpPr>
          <p:spPr>
            <a:xfrm rot="16200000">
              <a:off x="4982118" y="1576611"/>
              <a:ext cx="201600" cy="360000"/>
            </a:xfrm>
            <a:prstGeom prst="rect">
              <a:avLst/>
            </a:prstGeom>
            <a:solidFill>
              <a:srgbClr val="BBBBB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5" name="Retângulo 34"/>
            <p:cNvSpPr/>
            <p:nvPr/>
          </p:nvSpPr>
          <p:spPr>
            <a:xfrm rot="16200000">
              <a:off x="4982118" y="2377251"/>
              <a:ext cx="201600" cy="360000"/>
            </a:xfrm>
            <a:prstGeom prst="rect">
              <a:avLst/>
            </a:prstGeom>
            <a:solidFill>
              <a:srgbClr val="77777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6" name="Retângulo 35"/>
            <p:cNvSpPr/>
            <p:nvPr/>
          </p:nvSpPr>
          <p:spPr>
            <a:xfrm rot="16200000">
              <a:off x="4982118" y="3177891"/>
              <a:ext cx="201600" cy="360000"/>
            </a:xfrm>
            <a:prstGeom prst="rect">
              <a:avLst/>
            </a:prstGeom>
            <a:solidFill>
              <a:srgbClr val="33333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7" name="Retângulo 36"/>
            <p:cNvSpPr/>
            <p:nvPr/>
          </p:nvSpPr>
          <p:spPr>
            <a:xfrm rot="16200000">
              <a:off x="4982118" y="1176291"/>
              <a:ext cx="201600" cy="360000"/>
            </a:xfrm>
            <a:prstGeom prst="rect">
              <a:avLst/>
            </a:prstGeom>
            <a:solidFill>
              <a:srgbClr val="DDDDD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8" name="Retângulo 37"/>
            <p:cNvSpPr/>
            <p:nvPr/>
          </p:nvSpPr>
          <p:spPr>
            <a:xfrm rot="16200000">
              <a:off x="4982118" y="1976931"/>
              <a:ext cx="201600" cy="360000"/>
            </a:xfrm>
            <a:prstGeom prst="rect">
              <a:avLst/>
            </a:prstGeom>
            <a:solidFill>
              <a:srgbClr val="99999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9" name="Retângulo 38"/>
            <p:cNvSpPr/>
            <p:nvPr/>
          </p:nvSpPr>
          <p:spPr>
            <a:xfrm rot="16200000">
              <a:off x="4982118" y="2777571"/>
              <a:ext cx="201600" cy="360000"/>
            </a:xfrm>
            <a:prstGeom prst="rect">
              <a:avLst/>
            </a:prstGeom>
            <a:solidFill>
              <a:srgbClr val="55555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0" name="Retângulo 39"/>
            <p:cNvSpPr/>
            <p:nvPr/>
          </p:nvSpPr>
          <p:spPr>
            <a:xfrm rot="16200000">
              <a:off x="4982118" y="3578211"/>
              <a:ext cx="201600" cy="360000"/>
            </a:xfrm>
            <a:prstGeom prst="rect">
              <a:avLst/>
            </a:prstGeom>
            <a:solidFill>
              <a:srgbClr val="11111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4391996" y="1137762"/>
            <a:ext cx="360001" cy="3204000"/>
            <a:chOff x="5702717" y="839163"/>
            <a:chExt cx="360001" cy="3204000"/>
          </a:xfrm>
        </p:grpSpPr>
        <p:sp>
          <p:nvSpPr>
            <p:cNvPr id="42" name="Retângulo 41"/>
            <p:cNvSpPr/>
            <p:nvPr/>
          </p:nvSpPr>
          <p:spPr>
            <a:xfrm rot="16200000">
              <a:off x="5832318" y="809666"/>
              <a:ext cx="100800" cy="360000"/>
            </a:xfrm>
            <a:prstGeom prst="rect">
              <a:avLst/>
            </a:prstGeom>
            <a:solidFill>
              <a:srgbClr val="F6F6F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>
                <a:solidFill>
                  <a:schemeClr val="tx1"/>
                </a:solidFill>
              </a:endParaRPr>
            </a:p>
          </p:txBody>
        </p:sp>
        <p:sp>
          <p:nvSpPr>
            <p:cNvPr id="43" name="Retângulo 42"/>
            <p:cNvSpPr/>
            <p:nvPr/>
          </p:nvSpPr>
          <p:spPr>
            <a:xfrm rot="16200000">
              <a:off x="5832318" y="1210078"/>
              <a:ext cx="100800" cy="360000"/>
            </a:xfrm>
            <a:prstGeom prst="rect">
              <a:avLst/>
            </a:prstGeom>
            <a:solidFill>
              <a:srgbClr val="D5D5D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tx1"/>
                </a:solidFill>
              </a:endParaRPr>
            </a:p>
          </p:txBody>
        </p:sp>
        <p:sp>
          <p:nvSpPr>
            <p:cNvPr id="44" name="Retângulo 43"/>
            <p:cNvSpPr/>
            <p:nvPr/>
          </p:nvSpPr>
          <p:spPr>
            <a:xfrm rot="16200000">
              <a:off x="5832318" y="1610490"/>
              <a:ext cx="100800" cy="360000"/>
            </a:xfrm>
            <a:prstGeom prst="rect">
              <a:avLst/>
            </a:prstGeom>
            <a:solidFill>
              <a:srgbClr val="B4B4B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tx1"/>
                </a:solidFill>
              </a:endParaRPr>
            </a:p>
          </p:txBody>
        </p:sp>
        <p:sp>
          <p:nvSpPr>
            <p:cNvPr id="45" name="Retângulo 44"/>
            <p:cNvSpPr/>
            <p:nvPr/>
          </p:nvSpPr>
          <p:spPr>
            <a:xfrm rot="16200000">
              <a:off x="5832318" y="2010902"/>
              <a:ext cx="100800" cy="360000"/>
            </a:xfrm>
            <a:prstGeom prst="rect">
              <a:avLst/>
            </a:prstGeom>
            <a:solidFill>
              <a:srgbClr val="94949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tx1"/>
                </a:solidFill>
              </a:endParaRPr>
            </a:p>
          </p:txBody>
        </p:sp>
        <p:sp>
          <p:nvSpPr>
            <p:cNvPr id="46" name="Retângulo 45"/>
            <p:cNvSpPr/>
            <p:nvPr/>
          </p:nvSpPr>
          <p:spPr>
            <a:xfrm rot="16200000">
              <a:off x="5832318" y="2411314"/>
              <a:ext cx="100800" cy="360000"/>
            </a:xfrm>
            <a:prstGeom prst="rect">
              <a:avLst/>
            </a:prstGeom>
            <a:solidFill>
              <a:srgbClr val="73737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tx1"/>
                </a:solidFill>
              </a:endParaRPr>
            </a:p>
          </p:txBody>
        </p:sp>
        <p:sp>
          <p:nvSpPr>
            <p:cNvPr id="47" name="Retângulo 46"/>
            <p:cNvSpPr/>
            <p:nvPr/>
          </p:nvSpPr>
          <p:spPr>
            <a:xfrm rot="16200000">
              <a:off x="5832318" y="2811726"/>
              <a:ext cx="100800" cy="360000"/>
            </a:xfrm>
            <a:prstGeom prst="rect">
              <a:avLst/>
            </a:prstGeom>
            <a:solidFill>
              <a:srgbClr val="52525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tx1"/>
                </a:solidFill>
              </a:endParaRPr>
            </a:p>
          </p:txBody>
        </p:sp>
        <p:sp>
          <p:nvSpPr>
            <p:cNvPr id="48" name="Retângulo 47"/>
            <p:cNvSpPr/>
            <p:nvPr/>
          </p:nvSpPr>
          <p:spPr>
            <a:xfrm rot="16200000">
              <a:off x="5832318" y="3212138"/>
              <a:ext cx="100800" cy="360000"/>
            </a:xfrm>
            <a:prstGeom prst="rect">
              <a:avLst/>
            </a:prstGeom>
            <a:solidFill>
              <a:srgbClr val="31313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tx1"/>
                </a:solidFill>
              </a:endParaRPr>
            </a:p>
          </p:txBody>
        </p:sp>
        <p:sp>
          <p:nvSpPr>
            <p:cNvPr id="49" name="Retângulo 48"/>
            <p:cNvSpPr/>
            <p:nvPr/>
          </p:nvSpPr>
          <p:spPr>
            <a:xfrm rot="16200000">
              <a:off x="5832318" y="3612550"/>
              <a:ext cx="100800" cy="360000"/>
            </a:xfrm>
            <a:prstGeom prst="rect">
              <a:avLst/>
            </a:prstGeom>
            <a:solidFill>
              <a:srgbClr val="10101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tx1"/>
                </a:solidFill>
              </a:endParaRPr>
            </a:p>
          </p:txBody>
        </p:sp>
        <p:sp>
          <p:nvSpPr>
            <p:cNvPr id="50" name="Retângulo 49"/>
            <p:cNvSpPr/>
            <p:nvPr/>
          </p:nvSpPr>
          <p:spPr>
            <a:xfrm rot="16200000">
              <a:off x="5832318" y="1009872"/>
              <a:ext cx="100800" cy="360000"/>
            </a:xfrm>
            <a:prstGeom prst="rect">
              <a:avLst/>
            </a:prstGeom>
            <a:solidFill>
              <a:srgbClr val="E6E6E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tx1"/>
                </a:solidFill>
              </a:endParaRPr>
            </a:p>
          </p:txBody>
        </p:sp>
        <p:sp>
          <p:nvSpPr>
            <p:cNvPr id="51" name="Retângulo 50"/>
            <p:cNvSpPr/>
            <p:nvPr/>
          </p:nvSpPr>
          <p:spPr>
            <a:xfrm rot="16200000">
              <a:off x="5832318" y="1410284"/>
              <a:ext cx="100800" cy="360000"/>
            </a:xfrm>
            <a:prstGeom prst="rect">
              <a:avLst/>
            </a:prstGeom>
            <a:solidFill>
              <a:srgbClr val="C5C5C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tx1"/>
                </a:solidFill>
              </a:endParaRPr>
            </a:p>
          </p:txBody>
        </p:sp>
        <p:sp>
          <p:nvSpPr>
            <p:cNvPr id="52" name="Retângulo 51"/>
            <p:cNvSpPr/>
            <p:nvPr/>
          </p:nvSpPr>
          <p:spPr>
            <a:xfrm rot="16200000">
              <a:off x="5832318" y="1810696"/>
              <a:ext cx="100800" cy="360000"/>
            </a:xfrm>
            <a:prstGeom prst="rect">
              <a:avLst/>
            </a:prstGeom>
            <a:solidFill>
              <a:srgbClr val="A4A4A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tx1"/>
                </a:solidFill>
              </a:endParaRPr>
            </a:p>
          </p:txBody>
        </p:sp>
        <p:sp>
          <p:nvSpPr>
            <p:cNvPr id="53" name="Retângulo 52"/>
            <p:cNvSpPr/>
            <p:nvPr/>
          </p:nvSpPr>
          <p:spPr>
            <a:xfrm rot="16200000">
              <a:off x="5832318" y="2211108"/>
              <a:ext cx="100800" cy="360000"/>
            </a:xfrm>
            <a:prstGeom prst="rect">
              <a:avLst/>
            </a:prstGeom>
            <a:solidFill>
              <a:srgbClr val="83838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tx1"/>
                </a:solidFill>
              </a:endParaRPr>
            </a:p>
          </p:txBody>
        </p:sp>
        <p:sp>
          <p:nvSpPr>
            <p:cNvPr id="54" name="Retângulo 53"/>
            <p:cNvSpPr/>
            <p:nvPr/>
          </p:nvSpPr>
          <p:spPr>
            <a:xfrm rot="16200000">
              <a:off x="5832318" y="2611520"/>
              <a:ext cx="100800" cy="360000"/>
            </a:xfrm>
            <a:prstGeom prst="rect">
              <a:avLst/>
            </a:prstGeom>
            <a:solidFill>
              <a:srgbClr val="62626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tx1"/>
                </a:solidFill>
              </a:endParaRPr>
            </a:p>
          </p:txBody>
        </p:sp>
        <p:sp>
          <p:nvSpPr>
            <p:cNvPr id="55" name="Retângulo 54"/>
            <p:cNvSpPr/>
            <p:nvPr/>
          </p:nvSpPr>
          <p:spPr>
            <a:xfrm rot="16200000">
              <a:off x="5832318" y="3011932"/>
              <a:ext cx="100800" cy="360000"/>
            </a:xfrm>
            <a:prstGeom prst="rect">
              <a:avLst/>
            </a:prstGeom>
            <a:solidFill>
              <a:srgbClr val="41414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tx1"/>
                </a:solidFill>
              </a:endParaRPr>
            </a:p>
          </p:txBody>
        </p:sp>
        <p:sp>
          <p:nvSpPr>
            <p:cNvPr id="56" name="Retângulo 55"/>
            <p:cNvSpPr/>
            <p:nvPr/>
          </p:nvSpPr>
          <p:spPr>
            <a:xfrm rot="16200000">
              <a:off x="5832318" y="3412344"/>
              <a:ext cx="100800" cy="360000"/>
            </a:xfrm>
            <a:prstGeom prst="rect">
              <a:avLst/>
            </a:prstGeom>
            <a:solidFill>
              <a:srgbClr val="20202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tx1"/>
                </a:solidFill>
              </a:endParaRPr>
            </a:p>
          </p:txBody>
        </p:sp>
        <p:sp>
          <p:nvSpPr>
            <p:cNvPr id="57" name="Retângulo 56"/>
            <p:cNvSpPr/>
            <p:nvPr/>
          </p:nvSpPr>
          <p:spPr>
            <a:xfrm rot="16200000">
              <a:off x="5832317" y="3812763"/>
              <a:ext cx="1008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tx1"/>
                </a:solidFill>
              </a:endParaRPr>
            </a:p>
          </p:txBody>
        </p:sp>
        <p:sp>
          <p:nvSpPr>
            <p:cNvPr id="58" name="Retângulo 57"/>
            <p:cNvSpPr/>
            <p:nvPr/>
          </p:nvSpPr>
          <p:spPr>
            <a:xfrm rot="16200000">
              <a:off x="5832318" y="709563"/>
              <a:ext cx="1008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>
                <a:solidFill>
                  <a:schemeClr val="tx1"/>
                </a:solidFill>
              </a:endParaRPr>
            </a:p>
          </p:txBody>
        </p:sp>
        <p:sp>
          <p:nvSpPr>
            <p:cNvPr id="59" name="Retângulo 58"/>
            <p:cNvSpPr/>
            <p:nvPr/>
          </p:nvSpPr>
          <p:spPr>
            <a:xfrm rot="16200000">
              <a:off x="5832318" y="1109975"/>
              <a:ext cx="100800" cy="360000"/>
            </a:xfrm>
            <a:prstGeom prst="rect">
              <a:avLst/>
            </a:prstGeom>
            <a:solidFill>
              <a:srgbClr val="D5D5D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tx1"/>
                </a:solidFill>
              </a:endParaRPr>
            </a:p>
          </p:txBody>
        </p:sp>
        <p:sp>
          <p:nvSpPr>
            <p:cNvPr id="60" name="Retângulo 59"/>
            <p:cNvSpPr/>
            <p:nvPr/>
          </p:nvSpPr>
          <p:spPr>
            <a:xfrm rot="16200000">
              <a:off x="5832318" y="1510387"/>
              <a:ext cx="100800" cy="360000"/>
            </a:xfrm>
            <a:prstGeom prst="rect">
              <a:avLst/>
            </a:prstGeom>
            <a:solidFill>
              <a:srgbClr val="BDBDB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tx1"/>
                </a:solidFill>
              </a:endParaRPr>
            </a:p>
          </p:txBody>
        </p:sp>
        <p:sp>
          <p:nvSpPr>
            <p:cNvPr id="61" name="Retângulo 60"/>
            <p:cNvSpPr/>
            <p:nvPr/>
          </p:nvSpPr>
          <p:spPr>
            <a:xfrm rot="16200000">
              <a:off x="5832318" y="1910799"/>
              <a:ext cx="100800" cy="360000"/>
            </a:xfrm>
            <a:prstGeom prst="rect">
              <a:avLst/>
            </a:prstGeom>
            <a:solidFill>
              <a:srgbClr val="9C9C9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tx1"/>
                </a:solidFill>
              </a:endParaRPr>
            </a:p>
          </p:txBody>
        </p:sp>
        <p:sp>
          <p:nvSpPr>
            <p:cNvPr id="62" name="Retângulo 61"/>
            <p:cNvSpPr/>
            <p:nvPr/>
          </p:nvSpPr>
          <p:spPr>
            <a:xfrm rot="16200000">
              <a:off x="5832318" y="2311211"/>
              <a:ext cx="100800" cy="360000"/>
            </a:xfrm>
            <a:prstGeom prst="rect">
              <a:avLst/>
            </a:prstGeom>
            <a:solidFill>
              <a:srgbClr val="7B7B7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tx1"/>
                </a:solidFill>
              </a:endParaRPr>
            </a:p>
          </p:txBody>
        </p:sp>
        <p:sp>
          <p:nvSpPr>
            <p:cNvPr id="63" name="Retângulo 62"/>
            <p:cNvSpPr/>
            <p:nvPr/>
          </p:nvSpPr>
          <p:spPr>
            <a:xfrm rot="16200000">
              <a:off x="5832318" y="2711623"/>
              <a:ext cx="100800" cy="360000"/>
            </a:xfrm>
            <a:prstGeom prst="rect">
              <a:avLst/>
            </a:prstGeom>
            <a:solidFill>
              <a:srgbClr val="5A5A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tx1"/>
                </a:solidFill>
              </a:endParaRPr>
            </a:p>
          </p:txBody>
        </p:sp>
        <p:sp>
          <p:nvSpPr>
            <p:cNvPr id="64" name="Retângulo 63"/>
            <p:cNvSpPr/>
            <p:nvPr/>
          </p:nvSpPr>
          <p:spPr>
            <a:xfrm rot="16200000">
              <a:off x="5832318" y="3112035"/>
              <a:ext cx="100800" cy="360000"/>
            </a:xfrm>
            <a:prstGeom prst="rect">
              <a:avLst/>
            </a:prstGeom>
            <a:solidFill>
              <a:srgbClr val="39393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tx1"/>
                </a:solidFill>
              </a:endParaRPr>
            </a:p>
          </p:txBody>
        </p:sp>
        <p:sp>
          <p:nvSpPr>
            <p:cNvPr id="65" name="Retângulo 64"/>
            <p:cNvSpPr/>
            <p:nvPr/>
          </p:nvSpPr>
          <p:spPr>
            <a:xfrm rot="16200000">
              <a:off x="5832318" y="3512447"/>
              <a:ext cx="100800" cy="360000"/>
            </a:xfrm>
            <a:prstGeom prst="rect">
              <a:avLst/>
            </a:prstGeom>
            <a:solidFill>
              <a:srgbClr val="18181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tx1"/>
                </a:solidFill>
              </a:endParaRPr>
            </a:p>
          </p:txBody>
        </p:sp>
        <p:sp>
          <p:nvSpPr>
            <p:cNvPr id="66" name="Retângulo 65"/>
            <p:cNvSpPr/>
            <p:nvPr/>
          </p:nvSpPr>
          <p:spPr>
            <a:xfrm rot="16200000">
              <a:off x="5832318" y="909769"/>
              <a:ext cx="100800" cy="360000"/>
            </a:xfrm>
            <a:prstGeom prst="rect">
              <a:avLst/>
            </a:prstGeom>
            <a:solidFill>
              <a:srgbClr val="EEEEE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>
                <a:solidFill>
                  <a:schemeClr val="tx1"/>
                </a:solidFill>
              </a:endParaRPr>
            </a:p>
          </p:txBody>
        </p:sp>
        <p:sp>
          <p:nvSpPr>
            <p:cNvPr id="67" name="Retângulo 66"/>
            <p:cNvSpPr/>
            <p:nvPr/>
          </p:nvSpPr>
          <p:spPr>
            <a:xfrm rot="16200000">
              <a:off x="5832318" y="1310181"/>
              <a:ext cx="100800" cy="360000"/>
            </a:xfrm>
            <a:prstGeom prst="rect">
              <a:avLst/>
            </a:prstGeom>
            <a:solidFill>
              <a:srgbClr val="CDCDC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tx1"/>
                </a:solidFill>
              </a:endParaRPr>
            </a:p>
          </p:txBody>
        </p:sp>
        <p:sp>
          <p:nvSpPr>
            <p:cNvPr id="68" name="Retângulo 67"/>
            <p:cNvSpPr/>
            <p:nvPr/>
          </p:nvSpPr>
          <p:spPr>
            <a:xfrm rot="16200000">
              <a:off x="5832318" y="1710593"/>
              <a:ext cx="100800" cy="360000"/>
            </a:xfrm>
            <a:prstGeom prst="rect">
              <a:avLst/>
            </a:prstGeom>
            <a:solidFill>
              <a:srgbClr val="ACACA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tx1"/>
                </a:solidFill>
              </a:endParaRPr>
            </a:p>
          </p:txBody>
        </p:sp>
        <p:sp>
          <p:nvSpPr>
            <p:cNvPr id="69" name="Retângulo 68"/>
            <p:cNvSpPr/>
            <p:nvPr/>
          </p:nvSpPr>
          <p:spPr>
            <a:xfrm rot="16200000">
              <a:off x="5832318" y="2111005"/>
              <a:ext cx="100800" cy="360000"/>
            </a:xfrm>
            <a:prstGeom prst="rect">
              <a:avLst/>
            </a:prstGeom>
            <a:solidFill>
              <a:srgbClr val="8B8B8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tx1"/>
                </a:solidFill>
              </a:endParaRPr>
            </a:p>
          </p:txBody>
        </p:sp>
        <p:sp>
          <p:nvSpPr>
            <p:cNvPr id="70" name="Retângulo 69"/>
            <p:cNvSpPr/>
            <p:nvPr/>
          </p:nvSpPr>
          <p:spPr>
            <a:xfrm rot="16200000">
              <a:off x="5832318" y="2511417"/>
              <a:ext cx="100800" cy="360000"/>
            </a:xfrm>
            <a:prstGeom prst="rect">
              <a:avLst/>
            </a:prstGeom>
            <a:solidFill>
              <a:srgbClr val="6A6A6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tx1"/>
                </a:solidFill>
              </a:endParaRPr>
            </a:p>
          </p:txBody>
        </p:sp>
        <p:sp>
          <p:nvSpPr>
            <p:cNvPr id="71" name="Retângulo 70"/>
            <p:cNvSpPr/>
            <p:nvPr/>
          </p:nvSpPr>
          <p:spPr>
            <a:xfrm rot="16200000">
              <a:off x="5832318" y="2911829"/>
              <a:ext cx="100800" cy="360000"/>
            </a:xfrm>
            <a:prstGeom prst="rect">
              <a:avLst/>
            </a:prstGeom>
            <a:solidFill>
              <a:srgbClr val="4A4A4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tx1"/>
                </a:solidFill>
              </a:endParaRPr>
            </a:p>
          </p:txBody>
        </p:sp>
        <p:sp>
          <p:nvSpPr>
            <p:cNvPr id="72" name="Retângulo 71"/>
            <p:cNvSpPr/>
            <p:nvPr/>
          </p:nvSpPr>
          <p:spPr>
            <a:xfrm rot="16200000">
              <a:off x="5832318" y="3312241"/>
              <a:ext cx="100800" cy="360000"/>
            </a:xfrm>
            <a:prstGeom prst="rect">
              <a:avLst/>
            </a:prstGeom>
            <a:solidFill>
              <a:srgbClr val="29292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tx1"/>
                </a:solidFill>
              </a:endParaRPr>
            </a:p>
          </p:txBody>
        </p:sp>
        <p:sp>
          <p:nvSpPr>
            <p:cNvPr id="73" name="Retângulo 72"/>
            <p:cNvSpPr/>
            <p:nvPr/>
          </p:nvSpPr>
          <p:spPr>
            <a:xfrm rot="16200000">
              <a:off x="5832318" y="3712653"/>
              <a:ext cx="100800" cy="360000"/>
            </a:xfrm>
            <a:prstGeom prst="rect">
              <a:avLst/>
            </a:prstGeom>
            <a:solidFill>
              <a:srgbClr val="0808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tx1"/>
                </a:solidFill>
              </a:endParaRPr>
            </a:p>
          </p:txBody>
        </p:sp>
      </p:grpSp>
      <p:sp>
        <p:nvSpPr>
          <p:cNvPr id="74" name="Retângulo 73"/>
          <p:cNvSpPr/>
          <p:nvPr/>
        </p:nvSpPr>
        <p:spPr>
          <a:xfrm rot="16200000">
            <a:off x="-54001" y="2559763"/>
            <a:ext cx="3204000" cy="360000"/>
          </a:xfrm>
          <a:prstGeom prst="rect">
            <a:avLst/>
          </a:prstGeom>
          <a:gradFill flip="none" rotWithShape="1">
            <a:gsLst>
              <a:gs pos="7500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25000">
                <a:schemeClr val="bg1">
                  <a:lumMod val="75000"/>
                </a:schemeClr>
              </a:gs>
              <a:gs pos="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5" name="Retângulo 74"/>
          <p:cNvSpPr/>
          <p:nvPr/>
        </p:nvSpPr>
        <p:spPr>
          <a:xfrm rot="16200000">
            <a:off x="953998" y="2559763"/>
            <a:ext cx="3204000" cy="360000"/>
          </a:xfrm>
          <a:prstGeom prst="rect">
            <a:avLst/>
          </a:prstGeom>
          <a:gradFill flip="none" rotWithShape="1">
            <a:gsLst>
              <a:gs pos="7500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25000">
                <a:schemeClr val="bg1">
                  <a:lumMod val="75000"/>
                </a:schemeClr>
              </a:gs>
              <a:gs pos="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6" name="Retângulo 75"/>
          <p:cNvSpPr/>
          <p:nvPr/>
        </p:nvSpPr>
        <p:spPr>
          <a:xfrm>
            <a:off x="1367999" y="4341761"/>
            <a:ext cx="1007998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900" dirty="0" smtClean="0">
                <a:solidFill>
                  <a:schemeClr val="tx1"/>
                </a:solidFill>
              </a:rPr>
              <a:t>8 bits</a:t>
            </a:r>
          </a:p>
          <a:p>
            <a:r>
              <a:rPr lang="en-US" sz="900" dirty="0" smtClean="0">
                <a:solidFill>
                  <a:schemeClr val="tx1"/>
                </a:solidFill>
              </a:rPr>
              <a:t>256 gray levels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77" name="Retângulo 76"/>
          <p:cNvSpPr/>
          <p:nvPr/>
        </p:nvSpPr>
        <p:spPr>
          <a:xfrm>
            <a:off x="2375997" y="4341758"/>
            <a:ext cx="1007999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900" dirty="0" smtClean="0">
                <a:solidFill>
                  <a:schemeClr val="tx1"/>
                </a:solidFill>
              </a:rPr>
              <a:t>7 bits</a:t>
            </a:r>
          </a:p>
          <a:p>
            <a:r>
              <a:rPr lang="en-US" sz="900" dirty="0" smtClean="0">
                <a:solidFill>
                  <a:schemeClr val="tx1"/>
                </a:solidFill>
              </a:rPr>
              <a:t>128 gray levels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78" name="Retângulo 77"/>
          <p:cNvSpPr/>
          <p:nvPr/>
        </p:nvSpPr>
        <p:spPr>
          <a:xfrm>
            <a:off x="3383996" y="4341760"/>
            <a:ext cx="891330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900" dirty="0" smtClean="0">
                <a:solidFill>
                  <a:schemeClr val="tx1"/>
                </a:solidFill>
              </a:rPr>
              <a:t>6 bits</a:t>
            </a:r>
          </a:p>
          <a:p>
            <a:r>
              <a:rPr lang="en-US" sz="900" dirty="0" smtClean="0">
                <a:solidFill>
                  <a:schemeClr val="tx1"/>
                </a:solidFill>
              </a:rPr>
              <a:t>64 gray levels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79" name="Retângulo 78"/>
          <p:cNvSpPr/>
          <p:nvPr/>
        </p:nvSpPr>
        <p:spPr>
          <a:xfrm>
            <a:off x="4391995" y="4347763"/>
            <a:ext cx="896000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900" dirty="0" smtClean="0">
                <a:solidFill>
                  <a:schemeClr val="tx1"/>
                </a:solidFill>
              </a:rPr>
              <a:t>5 bits</a:t>
            </a:r>
          </a:p>
          <a:p>
            <a:r>
              <a:rPr lang="en-US" sz="900" dirty="0" smtClean="0">
                <a:solidFill>
                  <a:schemeClr val="tx1"/>
                </a:solidFill>
              </a:rPr>
              <a:t>32 gray levels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80" name="Retângulo 79"/>
          <p:cNvSpPr/>
          <p:nvPr/>
        </p:nvSpPr>
        <p:spPr>
          <a:xfrm>
            <a:off x="5399996" y="4340841"/>
            <a:ext cx="8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900" dirty="0" smtClean="0">
                <a:solidFill>
                  <a:schemeClr val="tx1"/>
                </a:solidFill>
              </a:rPr>
              <a:t>4 bits</a:t>
            </a:r>
          </a:p>
          <a:p>
            <a:r>
              <a:rPr lang="en-US" sz="900" dirty="0" smtClean="0">
                <a:solidFill>
                  <a:schemeClr val="tx1"/>
                </a:solidFill>
              </a:rPr>
              <a:t>16 gray levels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81" name="Retângulo 80"/>
          <p:cNvSpPr/>
          <p:nvPr/>
        </p:nvSpPr>
        <p:spPr>
          <a:xfrm rot="16200000">
            <a:off x="1961997" y="2559763"/>
            <a:ext cx="3204000" cy="360000"/>
          </a:xfrm>
          <a:prstGeom prst="rect">
            <a:avLst/>
          </a:prstGeom>
          <a:gradFill flip="none" rotWithShape="1">
            <a:gsLst>
              <a:gs pos="7500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25000">
                <a:schemeClr val="bg1">
                  <a:lumMod val="75000"/>
                </a:schemeClr>
              </a:gs>
              <a:gs pos="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2" name="Retângulo 81"/>
          <p:cNvSpPr/>
          <p:nvPr/>
        </p:nvSpPr>
        <p:spPr>
          <a:xfrm>
            <a:off x="6407997" y="4334492"/>
            <a:ext cx="8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900" dirty="0" smtClean="0">
                <a:solidFill>
                  <a:schemeClr val="tx1"/>
                </a:solidFill>
              </a:rPr>
              <a:t>3 bits</a:t>
            </a:r>
          </a:p>
          <a:p>
            <a:r>
              <a:rPr lang="en-US" sz="900" dirty="0" smtClean="0">
                <a:solidFill>
                  <a:schemeClr val="tx1"/>
                </a:solidFill>
              </a:rPr>
              <a:t>8 gray levels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83" name="Retângulo 82"/>
          <p:cNvSpPr/>
          <p:nvPr/>
        </p:nvSpPr>
        <p:spPr>
          <a:xfrm>
            <a:off x="7415996" y="4333574"/>
            <a:ext cx="8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900" dirty="0" smtClean="0">
                <a:solidFill>
                  <a:schemeClr val="tx1"/>
                </a:solidFill>
              </a:rPr>
              <a:t>2 bits</a:t>
            </a:r>
          </a:p>
          <a:p>
            <a:r>
              <a:rPr lang="en-US" sz="900" dirty="0" smtClean="0">
                <a:solidFill>
                  <a:schemeClr val="tx1"/>
                </a:solidFill>
              </a:rPr>
              <a:t>4 gray levels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84" name="Retângulo 83"/>
          <p:cNvSpPr/>
          <p:nvPr/>
        </p:nvSpPr>
        <p:spPr>
          <a:xfrm>
            <a:off x="8316416" y="4341759"/>
            <a:ext cx="8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900" dirty="0" smtClean="0">
                <a:solidFill>
                  <a:schemeClr val="tx1"/>
                </a:solidFill>
              </a:rPr>
              <a:t>1 bit</a:t>
            </a:r>
          </a:p>
          <a:p>
            <a:r>
              <a:rPr lang="en-US" sz="900" dirty="0" smtClean="0">
                <a:solidFill>
                  <a:schemeClr val="tx1"/>
                </a:solidFill>
              </a:rPr>
              <a:t>2 gray levels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85" name="Retângulo 84"/>
          <p:cNvSpPr/>
          <p:nvPr/>
        </p:nvSpPr>
        <p:spPr>
          <a:xfrm>
            <a:off x="199584" y="4347763"/>
            <a:ext cx="895998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9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∞</a:t>
            </a:r>
            <a:r>
              <a:rPr lang="en-US" sz="900" dirty="0" smtClean="0">
                <a:solidFill>
                  <a:schemeClr val="tx1"/>
                </a:solidFill>
              </a:rPr>
              <a:t> gray levels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86" name="Retângulo 85"/>
          <p:cNvSpPr/>
          <p:nvPr/>
        </p:nvSpPr>
        <p:spPr>
          <a:xfrm>
            <a:off x="467583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7" name="Retângulo 86"/>
          <p:cNvSpPr/>
          <p:nvPr/>
        </p:nvSpPr>
        <p:spPr>
          <a:xfrm>
            <a:off x="1367998" y="1137761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8" name="Retângulo 87"/>
          <p:cNvSpPr/>
          <p:nvPr/>
        </p:nvSpPr>
        <p:spPr>
          <a:xfrm>
            <a:off x="2375998" y="1137761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3383995" y="1137761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0" name="Retângulo 89"/>
          <p:cNvSpPr/>
          <p:nvPr/>
        </p:nvSpPr>
        <p:spPr>
          <a:xfrm>
            <a:off x="4389243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1" name="Retângulo 90"/>
          <p:cNvSpPr/>
          <p:nvPr/>
        </p:nvSpPr>
        <p:spPr>
          <a:xfrm>
            <a:off x="5399997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6408070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3" name="Retângulo 92"/>
          <p:cNvSpPr/>
          <p:nvPr/>
        </p:nvSpPr>
        <p:spPr>
          <a:xfrm>
            <a:off x="7415995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4" name="Retângulo 93"/>
          <p:cNvSpPr/>
          <p:nvPr/>
        </p:nvSpPr>
        <p:spPr>
          <a:xfrm>
            <a:off x="8310906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6" name="Retângulo 95"/>
          <p:cNvSpPr/>
          <p:nvPr/>
        </p:nvSpPr>
        <p:spPr>
          <a:xfrm>
            <a:off x="4389242" y="1122797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Retângulo 96"/>
          <p:cNvSpPr/>
          <p:nvPr/>
        </p:nvSpPr>
        <p:spPr>
          <a:xfrm>
            <a:off x="5399995" y="1124491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9" name="Retângulo 98"/>
          <p:cNvSpPr/>
          <p:nvPr/>
        </p:nvSpPr>
        <p:spPr>
          <a:xfrm>
            <a:off x="6407995" y="1124491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0" name="Retângulo 99"/>
          <p:cNvSpPr/>
          <p:nvPr/>
        </p:nvSpPr>
        <p:spPr>
          <a:xfrm>
            <a:off x="7415997" y="1124491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1" name="Retângulo 100"/>
          <p:cNvSpPr/>
          <p:nvPr/>
        </p:nvSpPr>
        <p:spPr>
          <a:xfrm>
            <a:off x="8316417" y="1124491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" name="Retângulo 101"/>
          <p:cNvSpPr/>
          <p:nvPr/>
        </p:nvSpPr>
        <p:spPr>
          <a:xfrm>
            <a:off x="467583" y="1137762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25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Intensity resolution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 rot="16200000">
            <a:off x="-954416" y="2559762"/>
            <a:ext cx="3204000" cy="360000"/>
          </a:xfrm>
          <a:prstGeom prst="rect">
            <a:avLst/>
          </a:prstGeom>
          <a:gradFill flip="none" rotWithShape="1">
            <a:gsLst>
              <a:gs pos="7500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25000">
                <a:schemeClr val="bg1">
                  <a:lumMod val="75000"/>
                </a:schemeClr>
              </a:gs>
              <a:gs pos="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grpSp>
        <p:nvGrpSpPr>
          <p:cNvPr id="8" name="Grupo 7"/>
          <p:cNvGrpSpPr/>
          <p:nvPr/>
        </p:nvGrpSpPr>
        <p:grpSpPr>
          <a:xfrm>
            <a:off x="6407996" y="1137762"/>
            <a:ext cx="360001" cy="3203999"/>
            <a:chOff x="4068155" y="855171"/>
            <a:chExt cx="360001" cy="3203999"/>
          </a:xfrm>
        </p:grpSpPr>
        <p:sp>
          <p:nvSpPr>
            <p:cNvPr id="9" name="Retângulo 8"/>
            <p:cNvSpPr/>
            <p:nvPr/>
          </p:nvSpPr>
          <p:spPr>
            <a:xfrm rot="16200000">
              <a:off x="4046555" y="876771"/>
              <a:ext cx="4032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0" name="Retângulo 9"/>
            <p:cNvSpPr/>
            <p:nvPr/>
          </p:nvSpPr>
          <p:spPr>
            <a:xfrm rot="16200000">
              <a:off x="4046555" y="1276885"/>
              <a:ext cx="403200" cy="360000"/>
            </a:xfrm>
            <a:prstGeom prst="rect">
              <a:avLst/>
            </a:prstGeom>
            <a:solidFill>
              <a:srgbClr val="DBDBD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1" name="Retângulo 10"/>
            <p:cNvSpPr/>
            <p:nvPr/>
          </p:nvSpPr>
          <p:spPr>
            <a:xfrm rot="16200000">
              <a:off x="4046555" y="1676999"/>
              <a:ext cx="403200" cy="360000"/>
            </a:xfrm>
            <a:prstGeom prst="rect">
              <a:avLst/>
            </a:prstGeom>
            <a:solidFill>
              <a:srgbClr val="B6B6B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2" name="Retângulo 11"/>
            <p:cNvSpPr/>
            <p:nvPr/>
          </p:nvSpPr>
          <p:spPr>
            <a:xfrm rot="16200000">
              <a:off x="4046556" y="2077113"/>
              <a:ext cx="403200" cy="360000"/>
            </a:xfrm>
            <a:prstGeom prst="rect">
              <a:avLst/>
            </a:prstGeom>
            <a:solidFill>
              <a:srgbClr val="92929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3" name="Retângulo 12"/>
            <p:cNvSpPr/>
            <p:nvPr/>
          </p:nvSpPr>
          <p:spPr>
            <a:xfrm rot="16200000">
              <a:off x="4046555" y="2477227"/>
              <a:ext cx="403200" cy="360000"/>
            </a:xfrm>
            <a:prstGeom prst="rect">
              <a:avLst/>
            </a:prstGeom>
            <a:solidFill>
              <a:srgbClr val="6D6D6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4" name="Retângulo 13"/>
            <p:cNvSpPr/>
            <p:nvPr/>
          </p:nvSpPr>
          <p:spPr>
            <a:xfrm rot="16200000">
              <a:off x="4046555" y="2877341"/>
              <a:ext cx="403200" cy="360000"/>
            </a:xfrm>
            <a:prstGeom prst="rect">
              <a:avLst/>
            </a:prstGeom>
            <a:solidFill>
              <a:srgbClr val="49494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5" name="Retângulo 14"/>
            <p:cNvSpPr/>
            <p:nvPr/>
          </p:nvSpPr>
          <p:spPr>
            <a:xfrm rot="16200000">
              <a:off x="4046555" y="3277455"/>
              <a:ext cx="403200" cy="360000"/>
            </a:xfrm>
            <a:prstGeom prst="rect">
              <a:avLst/>
            </a:prstGeom>
            <a:solidFill>
              <a:srgbClr val="24242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6" name="Retângulo 15"/>
            <p:cNvSpPr/>
            <p:nvPr/>
          </p:nvSpPr>
          <p:spPr>
            <a:xfrm rot="16200000">
              <a:off x="4046555" y="3677570"/>
              <a:ext cx="4032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7415996" y="1137762"/>
            <a:ext cx="360001" cy="3204000"/>
            <a:chOff x="2871904" y="838989"/>
            <a:chExt cx="360001" cy="3204000"/>
          </a:xfrm>
        </p:grpSpPr>
        <p:sp>
          <p:nvSpPr>
            <p:cNvPr id="18" name="Retângulo 17"/>
            <p:cNvSpPr/>
            <p:nvPr/>
          </p:nvSpPr>
          <p:spPr>
            <a:xfrm rot="16200000">
              <a:off x="2646904" y="1063989"/>
              <a:ext cx="8100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9" name="Retângulo 18"/>
            <p:cNvSpPr/>
            <p:nvPr/>
          </p:nvSpPr>
          <p:spPr>
            <a:xfrm rot="16200000">
              <a:off x="2646904" y="1861989"/>
              <a:ext cx="810000" cy="360000"/>
            </a:xfrm>
            <a:prstGeom prst="rect">
              <a:avLst/>
            </a:prstGeom>
            <a:solidFill>
              <a:srgbClr val="AAAAA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0" name="Retângulo 19"/>
            <p:cNvSpPr/>
            <p:nvPr/>
          </p:nvSpPr>
          <p:spPr>
            <a:xfrm rot="16200000">
              <a:off x="2646905" y="2659989"/>
              <a:ext cx="810000" cy="360000"/>
            </a:xfrm>
            <a:prstGeom prst="rect">
              <a:avLst/>
            </a:prstGeom>
            <a:solidFill>
              <a:srgbClr val="55555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1" name="Retângulo 20"/>
            <p:cNvSpPr/>
            <p:nvPr/>
          </p:nvSpPr>
          <p:spPr>
            <a:xfrm rot="16200000">
              <a:off x="2646905" y="3457989"/>
              <a:ext cx="8100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upo 21"/>
          <p:cNvGrpSpPr/>
          <p:nvPr/>
        </p:nvGrpSpPr>
        <p:grpSpPr>
          <a:xfrm>
            <a:off x="8316416" y="1137762"/>
            <a:ext cx="360001" cy="3204000"/>
            <a:chOff x="1691679" y="818705"/>
            <a:chExt cx="360001" cy="3204000"/>
          </a:xfrm>
        </p:grpSpPr>
        <p:sp>
          <p:nvSpPr>
            <p:cNvPr id="23" name="Retângulo 22"/>
            <p:cNvSpPr/>
            <p:nvPr/>
          </p:nvSpPr>
          <p:spPr>
            <a:xfrm rot="16200000">
              <a:off x="1061679" y="1448705"/>
              <a:ext cx="16200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4" name="Retângulo 23"/>
            <p:cNvSpPr/>
            <p:nvPr/>
          </p:nvSpPr>
          <p:spPr>
            <a:xfrm rot="16200000">
              <a:off x="1061680" y="3032705"/>
              <a:ext cx="16200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upo 24"/>
          <p:cNvGrpSpPr/>
          <p:nvPr/>
        </p:nvGrpSpPr>
        <p:grpSpPr>
          <a:xfrm>
            <a:off x="5399996" y="1137762"/>
            <a:ext cx="360001" cy="3204000"/>
            <a:chOff x="4902917" y="855171"/>
            <a:chExt cx="360001" cy="3204000"/>
          </a:xfrm>
        </p:grpSpPr>
        <p:sp>
          <p:nvSpPr>
            <p:cNvPr id="26" name="Retângulo 25"/>
            <p:cNvSpPr/>
            <p:nvPr/>
          </p:nvSpPr>
          <p:spPr>
            <a:xfrm rot="16200000">
              <a:off x="4982118" y="976131"/>
              <a:ext cx="201600" cy="360000"/>
            </a:xfrm>
            <a:prstGeom prst="rect">
              <a:avLst/>
            </a:prstGeom>
            <a:solidFill>
              <a:srgbClr val="EEEEE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7" name="Retângulo 26"/>
            <p:cNvSpPr/>
            <p:nvPr/>
          </p:nvSpPr>
          <p:spPr>
            <a:xfrm rot="16200000">
              <a:off x="4982118" y="1776771"/>
              <a:ext cx="201600" cy="360000"/>
            </a:xfrm>
            <a:prstGeom prst="rect">
              <a:avLst/>
            </a:prstGeom>
            <a:solidFill>
              <a:srgbClr val="AAAAA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8" name="Retângulo 27"/>
            <p:cNvSpPr/>
            <p:nvPr/>
          </p:nvSpPr>
          <p:spPr>
            <a:xfrm rot="16200000">
              <a:off x="4982118" y="2577411"/>
              <a:ext cx="201600" cy="360000"/>
            </a:xfrm>
            <a:prstGeom prst="rect">
              <a:avLst/>
            </a:prstGeom>
            <a:solidFill>
              <a:srgbClr val="66666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9" name="Retângulo 28"/>
            <p:cNvSpPr/>
            <p:nvPr/>
          </p:nvSpPr>
          <p:spPr>
            <a:xfrm rot="16200000">
              <a:off x="4982118" y="3378051"/>
              <a:ext cx="201600" cy="360000"/>
            </a:xfrm>
            <a:prstGeom prst="rect">
              <a:avLst/>
            </a:prstGeom>
            <a:solidFill>
              <a:srgbClr val="22222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0" name="Retângulo 29"/>
            <p:cNvSpPr/>
            <p:nvPr/>
          </p:nvSpPr>
          <p:spPr>
            <a:xfrm rot="16200000">
              <a:off x="4982118" y="1376451"/>
              <a:ext cx="201600" cy="360000"/>
            </a:xfrm>
            <a:prstGeom prst="rect">
              <a:avLst/>
            </a:prstGeom>
            <a:solidFill>
              <a:srgbClr val="CCCCC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1" name="Retângulo 30"/>
            <p:cNvSpPr/>
            <p:nvPr/>
          </p:nvSpPr>
          <p:spPr>
            <a:xfrm rot="16200000">
              <a:off x="4982118" y="2177091"/>
              <a:ext cx="201600" cy="360000"/>
            </a:xfrm>
            <a:prstGeom prst="rect">
              <a:avLst/>
            </a:prstGeom>
            <a:solidFill>
              <a:srgbClr val="88888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2" name="Retângulo 31"/>
            <p:cNvSpPr/>
            <p:nvPr/>
          </p:nvSpPr>
          <p:spPr>
            <a:xfrm rot="16200000">
              <a:off x="4982118" y="2977731"/>
              <a:ext cx="201600" cy="360000"/>
            </a:xfrm>
            <a:prstGeom prst="rect">
              <a:avLst/>
            </a:prstGeom>
            <a:solidFill>
              <a:srgbClr val="44444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3" name="Retângulo 32"/>
            <p:cNvSpPr/>
            <p:nvPr/>
          </p:nvSpPr>
          <p:spPr>
            <a:xfrm rot="16200000">
              <a:off x="4982117" y="3778371"/>
              <a:ext cx="2016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4" name="Retângulo 33"/>
            <p:cNvSpPr/>
            <p:nvPr/>
          </p:nvSpPr>
          <p:spPr>
            <a:xfrm rot="16200000">
              <a:off x="4982118" y="775971"/>
              <a:ext cx="2016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5" name="Retângulo 34"/>
            <p:cNvSpPr/>
            <p:nvPr/>
          </p:nvSpPr>
          <p:spPr>
            <a:xfrm rot="16200000">
              <a:off x="4982118" y="1576611"/>
              <a:ext cx="201600" cy="360000"/>
            </a:xfrm>
            <a:prstGeom prst="rect">
              <a:avLst/>
            </a:prstGeom>
            <a:solidFill>
              <a:srgbClr val="BBBBB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6" name="Retângulo 35"/>
            <p:cNvSpPr/>
            <p:nvPr/>
          </p:nvSpPr>
          <p:spPr>
            <a:xfrm rot="16200000">
              <a:off x="4982118" y="2377251"/>
              <a:ext cx="201600" cy="360000"/>
            </a:xfrm>
            <a:prstGeom prst="rect">
              <a:avLst/>
            </a:prstGeom>
            <a:solidFill>
              <a:srgbClr val="77777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7" name="Retângulo 36"/>
            <p:cNvSpPr/>
            <p:nvPr/>
          </p:nvSpPr>
          <p:spPr>
            <a:xfrm rot="16200000">
              <a:off x="4982118" y="3177891"/>
              <a:ext cx="201600" cy="360000"/>
            </a:xfrm>
            <a:prstGeom prst="rect">
              <a:avLst/>
            </a:prstGeom>
            <a:solidFill>
              <a:srgbClr val="33333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8" name="Retângulo 37"/>
            <p:cNvSpPr/>
            <p:nvPr/>
          </p:nvSpPr>
          <p:spPr>
            <a:xfrm rot="16200000">
              <a:off x="4982118" y="1176291"/>
              <a:ext cx="201600" cy="360000"/>
            </a:xfrm>
            <a:prstGeom prst="rect">
              <a:avLst/>
            </a:prstGeom>
            <a:solidFill>
              <a:srgbClr val="DDDDD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9" name="Retângulo 38"/>
            <p:cNvSpPr/>
            <p:nvPr/>
          </p:nvSpPr>
          <p:spPr>
            <a:xfrm rot="16200000">
              <a:off x="4982118" y="1976931"/>
              <a:ext cx="201600" cy="360000"/>
            </a:xfrm>
            <a:prstGeom prst="rect">
              <a:avLst/>
            </a:prstGeom>
            <a:solidFill>
              <a:srgbClr val="99999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40" name="Retângulo 39"/>
            <p:cNvSpPr/>
            <p:nvPr/>
          </p:nvSpPr>
          <p:spPr>
            <a:xfrm rot="16200000">
              <a:off x="4982118" y="2777571"/>
              <a:ext cx="201600" cy="360000"/>
            </a:xfrm>
            <a:prstGeom prst="rect">
              <a:avLst/>
            </a:prstGeom>
            <a:solidFill>
              <a:srgbClr val="55555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41" name="Retângulo 40"/>
            <p:cNvSpPr/>
            <p:nvPr/>
          </p:nvSpPr>
          <p:spPr>
            <a:xfrm rot="16200000">
              <a:off x="4982118" y="3578211"/>
              <a:ext cx="201600" cy="360000"/>
            </a:xfrm>
            <a:prstGeom prst="rect">
              <a:avLst/>
            </a:prstGeom>
            <a:solidFill>
              <a:srgbClr val="11111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rupo 41"/>
          <p:cNvGrpSpPr/>
          <p:nvPr/>
        </p:nvGrpSpPr>
        <p:grpSpPr>
          <a:xfrm>
            <a:off x="4391996" y="1137762"/>
            <a:ext cx="360001" cy="3204000"/>
            <a:chOff x="5702717" y="839163"/>
            <a:chExt cx="360001" cy="3204000"/>
          </a:xfrm>
        </p:grpSpPr>
        <p:sp>
          <p:nvSpPr>
            <p:cNvPr id="43" name="Retângulo 42"/>
            <p:cNvSpPr/>
            <p:nvPr/>
          </p:nvSpPr>
          <p:spPr>
            <a:xfrm rot="16200000">
              <a:off x="5832318" y="809666"/>
              <a:ext cx="100800" cy="360000"/>
            </a:xfrm>
            <a:prstGeom prst="rect">
              <a:avLst/>
            </a:prstGeom>
            <a:solidFill>
              <a:srgbClr val="F6F6F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>
                <a:solidFill>
                  <a:schemeClr val="bg1"/>
                </a:solidFill>
              </a:endParaRPr>
            </a:p>
          </p:txBody>
        </p:sp>
        <p:sp>
          <p:nvSpPr>
            <p:cNvPr id="44" name="Retângulo 43"/>
            <p:cNvSpPr/>
            <p:nvPr/>
          </p:nvSpPr>
          <p:spPr>
            <a:xfrm rot="16200000">
              <a:off x="5832318" y="1210078"/>
              <a:ext cx="100800" cy="360000"/>
            </a:xfrm>
            <a:prstGeom prst="rect">
              <a:avLst/>
            </a:prstGeom>
            <a:solidFill>
              <a:srgbClr val="D5D5D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5" name="Retângulo 44"/>
            <p:cNvSpPr/>
            <p:nvPr/>
          </p:nvSpPr>
          <p:spPr>
            <a:xfrm rot="16200000">
              <a:off x="5832318" y="1610490"/>
              <a:ext cx="100800" cy="360000"/>
            </a:xfrm>
            <a:prstGeom prst="rect">
              <a:avLst/>
            </a:prstGeom>
            <a:solidFill>
              <a:srgbClr val="B4B4B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6" name="Retângulo 45"/>
            <p:cNvSpPr/>
            <p:nvPr/>
          </p:nvSpPr>
          <p:spPr>
            <a:xfrm rot="16200000">
              <a:off x="5832318" y="2010902"/>
              <a:ext cx="100800" cy="360000"/>
            </a:xfrm>
            <a:prstGeom prst="rect">
              <a:avLst/>
            </a:prstGeom>
            <a:solidFill>
              <a:srgbClr val="94949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7" name="Retângulo 46"/>
            <p:cNvSpPr/>
            <p:nvPr/>
          </p:nvSpPr>
          <p:spPr>
            <a:xfrm rot="16200000">
              <a:off x="5832318" y="2411314"/>
              <a:ext cx="100800" cy="360000"/>
            </a:xfrm>
            <a:prstGeom prst="rect">
              <a:avLst/>
            </a:prstGeom>
            <a:solidFill>
              <a:srgbClr val="73737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8" name="Retângulo 47"/>
            <p:cNvSpPr/>
            <p:nvPr/>
          </p:nvSpPr>
          <p:spPr>
            <a:xfrm rot="16200000">
              <a:off x="5832318" y="2811726"/>
              <a:ext cx="100800" cy="360000"/>
            </a:xfrm>
            <a:prstGeom prst="rect">
              <a:avLst/>
            </a:prstGeom>
            <a:solidFill>
              <a:srgbClr val="52525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9" name="Retângulo 48"/>
            <p:cNvSpPr/>
            <p:nvPr/>
          </p:nvSpPr>
          <p:spPr>
            <a:xfrm rot="16200000">
              <a:off x="5832318" y="3212138"/>
              <a:ext cx="100800" cy="360000"/>
            </a:xfrm>
            <a:prstGeom prst="rect">
              <a:avLst/>
            </a:prstGeom>
            <a:solidFill>
              <a:srgbClr val="31313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0" name="Retângulo 49"/>
            <p:cNvSpPr/>
            <p:nvPr/>
          </p:nvSpPr>
          <p:spPr>
            <a:xfrm rot="16200000">
              <a:off x="5832318" y="3612550"/>
              <a:ext cx="100800" cy="360000"/>
            </a:xfrm>
            <a:prstGeom prst="rect">
              <a:avLst/>
            </a:prstGeom>
            <a:solidFill>
              <a:srgbClr val="10101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1" name="Retângulo 50"/>
            <p:cNvSpPr/>
            <p:nvPr/>
          </p:nvSpPr>
          <p:spPr>
            <a:xfrm rot="16200000">
              <a:off x="5832318" y="1009872"/>
              <a:ext cx="100800" cy="360000"/>
            </a:xfrm>
            <a:prstGeom prst="rect">
              <a:avLst/>
            </a:prstGeom>
            <a:solidFill>
              <a:srgbClr val="E6E6E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2" name="Retângulo 51"/>
            <p:cNvSpPr/>
            <p:nvPr/>
          </p:nvSpPr>
          <p:spPr>
            <a:xfrm rot="16200000">
              <a:off x="5832318" y="1410284"/>
              <a:ext cx="100800" cy="360000"/>
            </a:xfrm>
            <a:prstGeom prst="rect">
              <a:avLst/>
            </a:prstGeom>
            <a:solidFill>
              <a:srgbClr val="C5C5C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3" name="Retângulo 52"/>
            <p:cNvSpPr/>
            <p:nvPr/>
          </p:nvSpPr>
          <p:spPr>
            <a:xfrm rot="16200000">
              <a:off x="5832318" y="1810696"/>
              <a:ext cx="100800" cy="360000"/>
            </a:xfrm>
            <a:prstGeom prst="rect">
              <a:avLst/>
            </a:prstGeom>
            <a:solidFill>
              <a:srgbClr val="A4A4A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4" name="Retângulo 53"/>
            <p:cNvSpPr/>
            <p:nvPr/>
          </p:nvSpPr>
          <p:spPr>
            <a:xfrm rot="16200000">
              <a:off x="5832318" y="2211108"/>
              <a:ext cx="100800" cy="360000"/>
            </a:xfrm>
            <a:prstGeom prst="rect">
              <a:avLst/>
            </a:prstGeom>
            <a:solidFill>
              <a:srgbClr val="83838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5" name="Retângulo 54"/>
            <p:cNvSpPr/>
            <p:nvPr/>
          </p:nvSpPr>
          <p:spPr>
            <a:xfrm rot="16200000">
              <a:off x="5832318" y="2611520"/>
              <a:ext cx="100800" cy="360000"/>
            </a:xfrm>
            <a:prstGeom prst="rect">
              <a:avLst/>
            </a:prstGeom>
            <a:solidFill>
              <a:srgbClr val="62626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6" name="Retângulo 55"/>
            <p:cNvSpPr/>
            <p:nvPr/>
          </p:nvSpPr>
          <p:spPr>
            <a:xfrm rot="16200000">
              <a:off x="5832318" y="3011932"/>
              <a:ext cx="100800" cy="360000"/>
            </a:xfrm>
            <a:prstGeom prst="rect">
              <a:avLst/>
            </a:prstGeom>
            <a:solidFill>
              <a:srgbClr val="41414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7" name="Retângulo 56"/>
            <p:cNvSpPr/>
            <p:nvPr/>
          </p:nvSpPr>
          <p:spPr>
            <a:xfrm rot="16200000">
              <a:off x="5832318" y="3412344"/>
              <a:ext cx="100800" cy="360000"/>
            </a:xfrm>
            <a:prstGeom prst="rect">
              <a:avLst/>
            </a:prstGeom>
            <a:solidFill>
              <a:srgbClr val="20202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8" name="Retângulo 57"/>
            <p:cNvSpPr/>
            <p:nvPr/>
          </p:nvSpPr>
          <p:spPr>
            <a:xfrm rot="16200000">
              <a:off x="5832317" y="3812763"/>
              <a:ext cx="1008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9" name="Retângulo 58"/>
            <p:cNvSpPr/>
            <p:nvPr/>
          </p:nvSpPr>
          <p:spPr>
            <a:xfrm rot="16200000">
              <a:off x="5832318" y="709563"/>
              <a:ext cx="1008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>
                <a:solidFill>
                  <a:schemeClr val="bg1"/>
                </a:solidFill>
              </a:endParaRPr>
            </a:p>
          </p:txBody>
        </p:sp>
        <p:sp>
          <p:nvSpPr>
            <p:cNvPr id="60" name="Retângulo 59"/>
            <p:cNvSpPr/>
            <p:nvPr/>
          </p:nvSpPr>
          <p:spPr>
            <a:xfrm rot="16200000">
              <a:off x="5832318" y="1109975"/>
              <a:ext cx="100800" cy="360000"/>
            </a:xfrm>
            <a:prstGeom prst="rect">
              <a:avLst/>
            </a:prstGeom>
            <a:solidFill>
              <a:srgbClr val="D5D5D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1" name="Retângulo 60"/>
            <p:cNvSpPr/>
            <p:nvPr/>
          </p:nvSpPr>
          <p:spPr>
            <a:xfrm rot="16200000">
              <a:off x="5832318" y="1510387"/>
              <a:ext cx="100800" cy="360000"/>
            </a:xfrm>
            <a:prstGeom prst="rect">
              <a:avLst/>
            </a:prstGeom>
            <a:solidFill>
              <a:srgbClr val="BDBDB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2" name="Retângulo 61"/>
            <p:cNvSpPr/>
            <p:nvPr/>
          </p:nvSpPr>
          <p:spPr>
            <a:xfrm rot="16200000">
              <a:off x="5832318" y="1910799"/>
              <a:ext cx="100800" cy="360000"/>
            </a:xfrm>
            <a:prstGeom prst="rect">
              <a:avLst/>
            </a:prstGeom>
            <a:solidFill>
              <a:srgbClr val="9C9C9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3" name="Retângulo 62"/>
            <p:cNvSpPr/>
            <p:nvPr/>
          </p:nvSpPr>
          <p:spPr>
            <a:xfrm rot="16200000">
              <a:off x="5832318" y="2311211"/>
              <a:ext cx="100800" cy="360000"/>
            </a:xfrm>
            <a:prstGeom prst="rect">
              <a:avLst/>
            </a:prstGeom>
            <a:solidFill>
              <a:srgbClr val="7B7B7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4" name="Retângulo 63"/>
            <p:cNvSpPr/>
            <p:nvPr/>
          </p:nvSpPr>
          <p:spPr>
            <a:xfrm rot="16200000">
              <a:off x="5832318" y="2711623"/>
              <a:ext cx="100800" cy="360000"/>
            </a:xfrm>
            <a:prstGeom prst="rect">
              <a:avLst/>
            </a:prstGeom>
            <a:solidFill>
              <a:srgbClr val="5A5A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5" name="Retângulo 64"/>
            <p:cNvSpPr/>
            <p:nvPr/>
          </p:nvSpPr>
          <p:spPr>
            <a:xfrm rot="16200000">
              <a:off x="5832318" y="3112035"/>
              <a:ext cx="100800" cy="360000"/>
            </a:xfrm>
            <a:prstGeom prst="rect">
              <a:avLst/>
            </a:prstGeom>
            <a:solidFill>
              <a:srgbClr val="39393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6" name="Retângulo 65"/>
            <p:cNvSpPr/>
            <p:nvPr/>
          </p:nvSpPr>
          <p:spPr>
            <a:xfrm rot="16200000">
              <a:off x="5832318" y="3512447"/>
              <a:ext cx="100800" cy="360000"/>
            </a:xfrm>
            <a:prstGeom prst="rect">
              <a:avLst/>
            </a:prstGeom>
            <a:solidFill>
              <a:srgbClr val="18181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7" name="Retângulo 66"/>
            <p:cNvSpPr/>
            <p:nvPr/>
          </p:nvSpPr>
          <p:spPr>
            <a:xfrm rot="16200000">
              <a:off x="5832318" y="909769"/>
              <a:ext cx="100800" cy="360000"/>
            </a:xfrm>
            <a:prstGeom prst="rect">
              <a:avLst/>
            </a:prstGeom>
            <a:solidFill>
              <a:srgbClr val="EEEEE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>
                <a:solidFill>
                  <a:schemeClr val="bg1"/>
                </a:solidFill>
              </a:endParaRPr>
            </a:p>
          </p:txBody>
        </p:sp>
        <p:sp>
          <p:nvSpPr>
            <p:cNvPr id="68" name="Retângulo 67"/>
            <p:cNvSpPr/>
            <p:nvPr/>
          </p:nvSpPr>
          <p:spPr>
            <a:xfrm rot="16200000">
              <a:off x="5832318" y="1310181"/>
              <a:ext cx="100800" cy="360000"/>
            </a:xfrm>
            <a:prstGeom prst="rect">
              <a:avLst/>
            </a:prstGeom>
            <a:solidFill>
              <a:srgbClr val="CDCDC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9" name="Retângulo 68"/>
            <p:cNvSpPr/>
            <p:nvPr/>
          </p:nvSpPr>
          <p:spPr>
            <a:xfrm rot="16200000">
              <a:off x="5832318" y="1710593"/>
              <a:ext cx="100800" cy="360000"/>
            </a:xfrm>
            <a:prstGeom prst="rect">
              <a:avLst/>
            </a:prstGeom>
            <a:solidFill>
              <a:srgbClr val="ACACA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70" name="Retângulo 69"/>
            <p:cNvSpPr/>
            <p:nvPr/>
          </p:nvSpPr>
          <p:spPr>
            <a:xfrm rot="16200000">
              <a:off x="5832318" y="2111005"/>
              <a:ext cx="100800" cy="360000"/>
            </a:xfrm>
            <a:prstGeom prst="rect">
              <a:avLst/>
            </a:prstGeom>
            <a:solidFill>
              <a:srgbClr val="8B8B8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71" name="Retângulo 70"/>
            <p:cNvSpPr/>
            <p:nvPr/>
          </p:nvSpPr>
          <p:spPr>
            <a:xfrm rot="16200000">
              <a:off x="5832318" y="2511417"/>
              <a:ext cx="100800" cy="360000"/>
            </a:xfrm>
            <a:prstGeom prst="rect">
              <a:avLst/>
            </a:prstGeom>
            <a:solidFill>
              <a:srgbClr val="6A6A6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72" name="Retângulo 71"/>
            <p:cNvSpPr/>
            <p:nvPr/>
          </p:nvSpPr>
          <p:spPr>
            <a:xfrm rot="16200000">
              <a:off x="5832318" y="2911829"/>
              <a:ext cx="100800" cy="360000"/>
            </a:xfrm>
            <a:prstGeom prst="rect">
              <a:avLst/>
            </a:prstGeom>
            <a:solidFill>
              <a:srgbClr val="4A4A4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73" name="Retângulo 72"/>
            <p:cNvSpPr/>
            <p:nvPr/>
          </p:nvSpPr>
          <p:spPr>
            <a:xfrm rot="16200000">
              <a:off x="5832318" y="3312241"/>
              <a:ext cx="100800" cy="360000"/>
            </a:xfrm>
            <a:prstGeom prst="rect">
              <a:avLst/>
            </a:prstGeom>
            <a:solidFill>
              <a:srgbClr val="29292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74" name="Retângulo 73"/>
            <p:cNvSpPr/>
            <p:nvPr/>
          </p:nvSpPr>
          <p:spPr>
            <a:xfrm rot="16200000">
              <a:off x="5832318" y="3712653"/>
              <a:ext cx="100800" cy="360000"/>
            </a:xfrm>
            <a:prstGeom prst="rect">
              <a:avLst/>
            </a:prstGeom>
            <a:solidFill>
              <a:srgbClr val="0808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</p:grpSp>
      <p:sp>
        <p:nvSpPr>
          <p:cNvPr id="75" name="Retângulo 74"/>
          <p:cNvSpPr/>
          <p:nvPr/>
        </p:nvSpPr>
        <p:spPr>
          <a:xfrm rot="16200000">
            <a:off x="-54001" y="2559763"/>
            <a:ext cx="3204000" cy="360000"/>
          </a:xfrm>
          <a:prstGeom prst="rect">
            <a:avLst/>
          </a:prstGeom>
          <a:gradFill flip="none" rotWithShape="1">
            <a:gsLst>
              <a:gs pos="7500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25000">
                <a:schemeClr val="bg1">
                  <a:lumMod val="75000"/>
                </a:schemeClr>
              </a:gs>
              <a:gs pos="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6" name="Retângulo 75"/>
          <p:cNvSpPr/>
          <p:nvPr/>
        </p:nvSpPr>
        <p:spPr>
          <a:xfrm rot="16200000">
            <a:off x="953998" y="2559763"/>
            <a:ext cx="3204000" cy="360000"/>
          </a:xfrm>
          <a:prstGeom prst="rect">
            <a:avLst/>
          </a:prstGeom>
          <a:gradFill flip="none" rotWithShape="1">
            <a:gsLst>
              <a:gs pos="7500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25000">
                <a:schemeClr val="bg1">
                  <a:lumMod val="75000"/>
                </a:schemeClr>
              </a:gs>
              <a:gs pos="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7" name="Retângulo 76"/>
          <p:cNvSpPr/>
          <p:nvPr/>
        </p:nvSpPr>
        <p:spPr>
          <a:xfrm>
            <a:off x="1367999" y="4341761"/>
            <a:ext cx="1007998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900" dirty="0" smtClean="0">
                <a:solidFill>
                  <a:schemeClr val="tx1"/>
                </a:solidFill>
              </a:rPr>
              <a:t>8 bits</a:t>
            </a:r>
          </a:p>
          <a:p>
            <a:r>
              <a:rPr lang="en-US" sz="900" dirty="0" smtClean="0">
                <a:solidFill>
                  <a:schemeClr val="tx1"/>
                </a:solidFill>
              </a:rPr>
              <a:t>256 gray levels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78" name="Retângulo 77"/>
          <p:cNvSpPr/>
          <p:nvPr/>
        </p:nvSpPr>
        <p:spPr>
          <a:xfrm>
            <a:off x="2375997" y="4341758"/>
            <a:ext cx="1007999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900" dirty="0" smtClean="0">
                <a:solidFill>
                  <a:schemeClr val="tx1"/>
                </a:solidFill>
              </a:rPr>
              <a:t>7 bits</a:t>
            </a:r>
          </a:p>
          <a:p>
            <a:r>
              <a:rPr lang="en-US" sz="900" dirty="0" smtClean="0">
                <a:solidFill>
                  <a:schemeClr val="tx1"/>
                </a:solidFill>
              </a:rPr>
              <a:t>128 gray levels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79" name="Retângulo 78"/>
          <p:cNvSpPr/>
          <p:nvPr/>
        </p:nvSpPr>
        <p:spPr>
          <a:xfrm>
            <a:off x="3383996" y="4341760"/>
            <a:ext cx="891330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900" dirty="0" smtClean="0">
                <a:solidFill>
                  <a:schemeClr val="tx1"/>
                </a:solidFill>
              </a:rPr>
              <a:t>6 bits</a:t>
            </a:r>
          </a:p>
          <a:p>
            <a:r>
              <a:rPr lang="en-US" sz="900" dirty="0" smtClean="0">
                <a:solidFill>
                  <a:schemeClr val="tx1"/>
                </a:solidFill>
              </a:rPr>
              <a:t>64 gray levels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80" name="Retângulo 79"/>
          <p:cNvSpPr/>
          <p:nvPr/>
        </p:nvSpPr>
        <p:spPr>
          <a:xfrm>
            <a:off x="4391995" y="4347763"/>
            <a:ext cx="896000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900" dirty="0" smtClean="0">
                <a:solidFill>
                  <a:schemeClr val="tx1"/>
                </a:solidFill>
              </a:rPr>
              <a:t>5 bits</a:t>
            </a:r>
          </a:p>
          <a:p>
            <a:r>
              <a:rPr lang="en-US" sz="900" dirty="0" smtClean="0">
                <a:solidFill>
                  <a:schemeClr val="tx1"/>
                </a:solidFill>
              </a:rPr>
              <a:t>32 gray levels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81" name="Retângulo 80"/>
          <p:cNvSpPr/>
          <p:nvPr/>
        </p:nvSpPr>
        <p:spPr>
          <a:xfrm>
            <a:off x="5399996" y="4340841"/>
            <a:ext cx="8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900" dirty="0" smtClean="0">
                <a:solidFill>
                  <a:schemeClr val="tx1"/>
                </a:solidFill>
              </a:rPr>
              <a:t>4 bits</a:t>
            </a:r>
          </a:p>
          <a:p>
            <a:r>
              <a:rPr lang="en-US" sz="900" dirty="0" smtClean="0">
                <a:solidFill>
                  <a:schemeClr val="tx1"/>
                </a:solidFill>
              </a:rPr>
              <a:t>16 gray levels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82" name="Retângulo 81"/>
          <p:cNvSpPr/>
          <p:nvPr/>
        </p:nvSpPr>
        <p:spPr>
          <a:xfrm rot="16200000">
            <a:off x="1961997" y="2559763"/>
            <a:ext cx="3204000" cy="360000"/>
          </a:xfrm>
          <a:prstGeom prst="rect">
            <a:avLst/>
          </a:prstGeom>
          <a:gradFill flip="none" rotWithShape="1">
            <a:gsLst>
              <a:gs pos="7500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25000">
                <a:schemeClr val="bg1">
                  <a:lumMod val="75000"/>
                </a:schemeClr>
              </a:gs>
              <a:gs pos="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3" name="Retângulo 82"/>
          <p:cNvSpPr/>
          <p:nvPr/>
        </p:nvSpPr>
        <p:spPr>
          <a:xfrm>
            <a:off x="6407997" y="4334492"/>
            <a:ext cx="8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900" dirty="0" smtClean="0">
                <a:solidFill>
                  <a:schemeClr val="tx1"/>
                </a:solidFill>
              </a:rPr>
              <a:t>3 bits</a:t>
            </a:r>
          </a:p>
          <a:p>
            <a:r>
              <a:rPr lang="en-US" sz="900" dirty="0" smtClean="0">
                <a:solidFill>
                  <a:schemeClr val="tx1"/>
                </a:solidFill>
              </a:rPr>
              <a:t>8 gray levels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84" name="Retângulo 83"/>
          <p:cNvSpPr/>
          <p:nvPr/>
        </p:nvSpPr>
        <p:spPr>
          <a:xfrm>
            <a:off x="7415996" y="4333574"/>
            <a:ext cx="8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900" dirty="0" smtClean="0">
                <a:solidFill>
                  <a:schemeClr val="tx1"/>
                </a:solidFill>
              </a:rPr>
              <a:t>2 bits</a:t>
            </a:r>
          </a:p>
          <a:p>
            <a:r>
              <a:rPr lang="en-US" sz="900" dirty="0" smtClean="0">
                <a:solidFill>
                  <a:schemeClr val="tx1"/>
                </a:solidFill>
              </a:rPr>
              <a:t>4 gray levels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85" name="Retângulo 84"/>
          <p:cNvSpPr/>
          <p:nvPr/>
        </p:nvSpPr>
        <p:spPr>
          <a:xfrm>
            <a:off x="8316416" y="4341759"/>
            <a:ext cx="8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900" dirty="0" smtClean="0">
                <a:solidFill>
                  <a:schemeClr val="tx1"/>
                </a:solidFill>
              </a:rPr>
              <a:t>1 bit</a:t>
            </a:r>
          </a:p>
          <a:p>
            <a:r>
              <a:rPr lang="en-US" sz="900" dirty="0" smtClean="0">
                <a:solidFill>
                  <a:schemeClr val="tx1"/>
                </a:solidFill>
              </a:rPr>
              <a:t>2 gray levels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86" name="Retângulo 85"/>
          <p:cNvSpPr/>
          <p:nvPr/>
        </p:nvSpPr>
        <p:spPr>
          <a:xfrm>
            <a:off x="199584" y="4347763"/>
            <a:ext cx="895998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9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∞</a:t>
            </a:r>
            <a:r>
              <a:rPr lang="en-US" sz="900" dirty="0" smtClean="0">
                <a:solidFill>
                  <a:schemeClr val="tx1"/>
                </a:solidFill>
              </a:rPr>
              <a:t> gray levels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87" name="Retângulo 86"/>
          <p:cNvSpPr/>
          <p:nvPr/>
        </p:nvSpPr>
        <p:spPr>
          <a:xfrm>
            <a:off x="467583" y="1137761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Retângulo 87"/>
          <p:cNvSpPr/>
          <p:nvPr/>
        </p:nvSpPr>
        <p:spPr>
          <a:xfrm>
            <a:off x="1367998" y="1137761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Retângulo 88"/>
          <p:cNvSpPr/>
          <p:nvPr/>
        </p:nvSpPr>
        <p:spPr>
          <a:xfrm>
            <a:off x="2375998" y="1137761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Retângulo 89"/>
          <p:cNvSpPr/>
          <p:nvPr/>
        </p:nvSpPr>
        <p:spPr>
          <a:xfrm>
            <a:off x="3383995" y="1137761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Retângulo 90"/>
          <p:cNvSpPr/>
          <p:nvPr/>
        </p:nvSpPr>
        <p:spPr>
          <a:xfrm>
            <a:off x="4389243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Retângulo 91"/>
          <p:cNvSpPr/>
          <p:nvPr/>
        </p:nvSpPr>
        <p:spPr>
          <a:xfrm>
            <a:off x="5399997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Retângulo 92"/>
          <p:cNvSpPr/>
          <p:nvPr/>
        </p:nvSpPr>
        <p:spPr>
          <a:xfrm>
            <a:off x="6408070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Retângulo 93"/>
          <p:cNvSpPr/>
          <p:nvPr/>
        </p:nvSpPr>
        <p:spPr>
          <a:xfrm>
            <a:off x="7415995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Retângulo 94"/>
          <p:cNvSpPr/>
          <p:nvPr/>
        </p:nvSpPr>
        <p:spPr>
          <a:xfrm>
            <a:off x="8310906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Retângulo 95"/>
          <p:cNvSpPr/>
          <p:nvPr/>
        </p:nvSpPr>
        <p:spPr>
          <a:xfrm>
            <a:off x="4175995" y="2727798"/>
            <a:ext cx="4716422" cy="810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4389242" y="1122797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8" name="Retângulo 97"/>
          <p:cNvSpPr/>
          <p:nvPr/>
        </p:nvSpPr>
        <p:spPr>
          <a:xfrm>
            <a:off x="5399995" y="1124491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9" name="Retângulo 98"/>
          <p:cNvSpPr/>
          <p:nvPr/>
        </p:nvSpPr>
        <p:spPr>
          <a:xfrm>
            <a:off x="6407995" y="1124491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0" name="Retângulo 99"/>
          <p:cNvSpPr/>
          <p:nvPr/>
        </p:nvSpPr>
        <p:spPr>
          <a:xfrm>
            <a:off x="7415997" y="1124491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1" name="Retângulo 100"/>
          <p:cNvSpPr/>
          <p:nvPr/>
        </p:nvSpPr>
        <p:spPr>
          <a:xfrm>
            <a:off x="8316417" y="1124491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162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digital image</a:t>
            </a:r>
          </a:p>
          <a:p>
            <a:r>
              <a:rPr lang="en-US" dirty="0" smtClean="0"/>
              <a:t>Colored images</a:t>
            </a:r>
            <a:r>
              <a:rPr lang="en-US" dirty="0" smtClean="0"/>
              <a:t> – RGB</a:t>
            </a:r>
          </a:p>
          <a:p>
            <a:r>
              <a:rPr lang="en-US" dirty="0" smtClean="0"/>
              <a:t>The RGB color space</a:t>
            </a:r>
          </a:p>
          <a:p>
            <a:r>
              <a:rPr lang="en-US" dirty="0" smtClean="0"/>
              <a:t>Spatial resolution</a:t>
            </a:r>
          </a:p>
          <a:p>
            <a:r>
              <a:rPr lang="en-US" dirty="0" smtClean="0"/>
              <a:t>Intensity resolution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655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Intensity resolution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6" name="Picture 18" descr="D:\UFV\Dev\per2020-sin392\res_intensity\im_int_25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00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9" descr="D:\UFV\Dev\per2020-sin392\res_intensity\im_int_12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600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D:\UFV\Dev\per2020-sin392\res_intensity\im_int_6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400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1" descr="D:\UFV\Dev\per2020-sin392\res_intensity\im_int_3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200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2" descr="D:\UFV\Dev\per2020-sin392\res_intensity\im_int_16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00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3" descr="D:\UFV\Dev\per2020-sin392\res_intensity\im_int_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600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4" descr="D:\UFV\Dev\per2020-sin392\res_intensity\im_int_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400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5" descr="D:\UFV\Dev\per2020-sin392\res_intensity\im_int_2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200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/>
          <p:cNvSpPr/>
          <p:nvPr/>
        </p:nvSpPr>
        <p:spPr>
          <a:xfrm>
            <a:off x="388800" y="2610509"/>
            <a:ext cx="1800000" cy="270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900" dirty="0" smtClean="0">
                <a:solidFill>
                  <a:schemeClr val="tx1"/>
                </a:solidFill>
              </a:rPr>
              <a:t>8 bits. 2</a:t>
            </a:r>
            <a:r>
              <a:rPr lang="en-US" sz="900" baseline="30000" dirty="0" smtClean="0">
                <a:solidFill>
                  <a:schemeClr val="tx1"/>
                </a:solidFill>
              </a:rPr>
              <a:t>8</a:t>
            </a:r>
            <a:r>
              <a:rPr lang="en-US" sz="900" dirty="0" smtClean="0">
                <a:solidFill>
                  <a:schemeClr val="tx1"/>
                </a:solidFill>
              </a:rPr>
              <a:t> = 256 gray levels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2577600" y="2610509"/>
            <a:ext cx="1800000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900" dirty="0" smtClean="0">
                <a:solidFill>
                  <a:schemeClr val="tx1"/>
                </a:solidFill>
              </a:rPr>
              <a:t>7 bits. 2</a:t>
            </a:r>
            <a:r>
              <a:rPr lang="en-US" sz="900" baseline="30000" dirty="0" smtClean="0">
                <a:solidFill>
                  <a:schemeClr val="tx1"/>
                </a:solidFill>
              </a:rPr>
              <a:t>7</a:t>
            </a:r>
            <a:r>
              <a:rPr lang="en-US" sz="900" dirty="0" smtClean="0">
                <a:solidFill>
                  <a:schemeClr val="tx1"/>
                </a:solidFill>
              </a:rPr>
              <a:t> = 128 gray levels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4766400" y="2610509"/>
            <a:ext cx="1800000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900" dirty="0" smtClean="0">
                <a:solidFill>
                  <a:schemeClr val="tx1"/>
                </a:solidFill>
              </a:rPr>
              <a:t>6 bits. 2</a:t>
            </a:r>
            <a:r>
              <a:rPr lang="en-US" sz="900" baseline="30000" dirty="0" smtClean="0">
                <a:solidFill>
                  <a:schemeClr val="tx1"/>
                </a:solidFill>
              </a:rPr>
              <a:t>6</a:t>
            </a:r>
            <a:r>
              <a:rPr lang="en-US" sz="900" dirty="0" smtClean="0">
                <a:solidFill>
                  <a:schemeClr val="tx1"/>
                </a:solidFill>
              </a:rPr>
              <a:t> = 64 gray levels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6959200" y="2610509"/>
            <a:ext cx="1796000" cy="270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900" dirty="0" smtClean="0">
                <a:solidFill>
                  <a:schemeClr val="tx1"/>
                </a:solidFill>
              </a:rPr>
              <a:t>5 bits. 2</a:t>
            </a:r>
            <a:r>
              <a:rPr lang="en-US" sz="900" baseline="30000" dirty="0" smtClean="0">
                <a:solidFill>
                  <a:schemeClr val="tx1"/>
                </a:solidFill>
              </a:rPr>
              <a:t>5</a:t>
            </a:r>
            <a:r>
              <a:rPr lang="en-US" sz="900" dirty="0" smtClean="0">
                <a:solidFill>
                  <a:schemeClr val="tx1"/>
                </a:solidFill>
              </a:rPr>
              <a:t> = 32 gray levels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388800" y="4681019"/>
            <a:ext cx="1800000" cy="266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900" dirty="0" smtClean="0">
                <a:solidFill>
                  <a:schemeClr val="tx1"/>
                </a:solidFill>
              </a:rPr>
              <a:t>4 bits. 2</a:t>
            </a:r>
            <a:r>
              <a:rPr lang="en-US" sz="900" baseline="30000" dirty="0" smtClean="0">
                <a:solidFill>
                  <a:schemeClr val="tx1"/>
                </a:solidFill>
              </a:rPr>
              <a:t>4</a:t>
            </a:r>
            <a:r>
              <a:rPr lang="en-US" sz="900" dirty="0" smtClean="0">
                <a:solidFill>
                  <a:schemeClr val="tx1"/>
                </a:solidFill>
              </a:rPr>
              <a:t> = 16 gray levels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2577600" y="4681020"/>
            <a:ext cx="1800000" cy="266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900" dirty="0" smtClean="0">
                <a:solidFill>
                  <a:schemeClr val="tx1"/>
                </a:solidFill>
              </a:rPr>
              <a:t>3 bits. 2</a:t>
            </a:r>
            <a:r>
              <a:rPr lang="en-US" sz="900" baseline="30000" dirty="0" smtClean="0">
                <a:solidFill>
                  <a:schemeClr val="tx1"/>
                </a:solidFill>
              </a:rPr>
              <a:t>3</a:t>
            </a:r>
            <a:r>
              <a:rPr lang="en-US" sz="900" dirty="0" smtClean="0">
                <a:solidFill>
                  <a:schemeClr val="tx1"/>
                </a:solidFill>
              </a:rPr>
              <a:t> = 8 gray levels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4770399" y="4681020"/>
            <a:ext cx="17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900" dirty="0" smtClean="0">
                <a:solidFill>
                  <a:schemeClr val="tx1"/>
                </a:solidFill>
              </a:rPr>
              <a:t>2 bits. 2</a:t>
            </a:r>
            <a:r>
              <a:rPr lang="en-US" sz="900" baseline="30000" dirty="0" smtClean="0">
                <a:solidFill>
                  <a:schemeClr val="tx1"/>
                </a:solidFill>
              </a:rPr>
              <a:t>2</a:t>
            </a:r>
            <a:r>
              <a:rPr lang="en-US" sz="900" dirty="0" smtClean="0">
                <a:solidFill>
                  <a:schemeClr val="tx1"/>
                </a:solidFill>
              </a:rPr>
              <a:t> = 4 gray levels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6955200" y="4681019"/>
            <a:ext cx="1800000" cy="266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900" dirty="0" smtClean="0">
                <a:solidFill>
                  <a:schemeClr val="tx1"/>
                </a:solidFill>
              </a:rPr>
              <a:t>1 bit. 2</a:t>
            </a:r>
            <a:r>
              <a:rPr lang="en-US" sz="900" baseline="30000" dirty="0" smtClean="0">
                <a:solidFill>
                  <a:schemeClr val="tx1"/>
                </a:solidFill>
              </a:rPr>
              <a:t>1</a:t>
            </a:r>
            <a:r>
              <a:rPr lang="en-US" sz="900" dirty="0" smtClean="0">
                <a:solidFill>
                  <a:schemeClr val="tx1"/>
                </a:solidFill>
              </a:rPr>
              <a:t> = 2 gray levels</a:t>
            </a:r>
            <a:endParaRPr 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30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Bibliography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GONZALEZ, R.C.; WOODS, R.E. </a:t>
            </a:r>
            <a:r>
              <a:rPr lang="en-US" b="1" dirty="0" smtClean="0"/>
              <a:t>Digital Image Processing</a:t>
            </a:r>
            <a:r>
              <a:rPr lang="en-US" dirty="0" smtClean="0"/>
              <a:t>. 3rd ed. Pearson, 2007.</a:t>
            </a:r>
          </a:p>
          <a:p>
            <a:endParaRPr lang="en-US" dirty="0" smtClean="0"/>
          </a:p>
          <a:p>
            <a:r>
              <a:rPr lang="en-US" dirty="0" smtClean="0"/>
              <a:t>MARQUES FILHO, O.; VIEIRA NETO, H. </a:t>
            </a:r>
            <a:r>
              <a:rPr lang="en-US" b="1" dirty="0" err="1" smtClean="0"/>
              <a:t>Processamento</a:t>
            </a:r>
            <a:r>
              <a:rPr lang="en-US" b="1" dirty="0" smtClean="0"/>
              <a:t> digital de imagens</a:t>
            </a:r>
            <a:r>
              <a:rPr lang="en-US" dirty="0" smtClean="0"/>
              <a:t>. </a:t>
            </a:r>
            <a:r>
              <a:rPr lang="en-US" dirty="0" err="1" smtClean="0"/>
              <a:t>Brasport</a:t>
            </a:r>
            <a:r>
              <a:rPr lang="en-US" dirty="0" smtClean="0"/>
              <a:t>, 1999.</a:t>
            </a:r>
          </a:p>
          <a:p>
            <a:pPr lvl="1"/>
            <a:r>
              <a:rPr lang="en-US" dirty="0" smtClean="0"/>
              <a:t>(</a:t>
            </a:r>
            <a:r>
              <a:rPr lang="en-US" i="1" dirty="0" smtClean="0"/>
              <a:t>in Brazilian Portuguese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Available on the author's website (for personal use only)</a:t>
            </a:r>
          </a:p>
          <a:p>
            <a:pPr lvl="1"/>
            <a:r>
              <a:rPr lang="en-US" dirty="0" smtClean="0">
                <a:hlinkClick r:id="rId2"/>
              </a:rPr>
              <a:t>http://dainf.ct.utfpr.edu.br/~hvieir/pub.html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J. E. R. </a:t>
            </a:r>
            <a:r>
              <a:rPr lang="en-US" dirty="0" err="1" smtClean="0"/>
              <a:t>Queiroz</a:t>
            </a:r>
            <a:r>
              <a:rPr lang="en-US" dirty="0" smtClean="0"/>
              <a:t>, H. M. Gomes. </a:t>
            </a:r>
            <a:r>
              <a:rPr lang="en-US" b="1" dirty="0" err="1" smtClean="0"/>
              <a:t>Introdução</a:t>
            </a:r>
            <a:r>
              <a:rPr lang="en-US" b="1" dirty="0" smtClean="0"/>
              <a:t> </a:t>
            </a:r>
            <a:r>
              <a:rPr lang="en-US" b="1" dirty="0" err="1" smtClean="0"/>
              <a:t>ao</a:t>
            </a:r>
            <a:r>
              <a:rPr lang="en-US" b="1" dirty="0" smtClean="0"/>
              <a:t> </a:t>
            </a:r>
            <a:r>
              <a:rPr lang="en-US" b="1" dirty="0" err="1" smtClean="0"/>
              <a:t>Processamento</a:t>
            </a:r>
            <a:r>
              <a:rPr lang="en-US" b="1" dirty="0" smtClean="0"/>
              <a:t> Digital de Imagens</a:t>
            </a:r>
            <a:r>
              <a:rPr lang="en-US" dirty="0" smtClean="0"/>
              <a:t>. RITA. v. 13, 2006.</a:t>
            </a:r>
          </a:p>
          <a:p>
            <a:pPr lvl="1"/>
            <a:r>
              <a:rPr lang="en-US" dirty="0" smtClean="0"/>
              <a:t>(</a:t>
            </a:r>
            <a:r>
              <a:rPr lang="en-US" i="1" dirty="0" smtClean="0"/>
              <a:t>in Brazilian Portuguese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3"/>
              </a:rPr>
              <a:t>http://www.dsc.ufcg.edu.br/~hmg/disciplinas/graduacao/vc-2016.2/Rita-Tutorial-PDI.pdf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PETERS, A. </a:t>
            </a:r>
            <a:r>
              <a:rPr lang="en-US" b="1" dirty="0" smtClean="0"/>
              <a:t>Lectures on Image Processing</a:t>
            </a:r>
            <a:r>
              <a:rPr lang="en-US" dirty="0" smtClean="0"/>
              <a:t>. Vanderbilt University, 2019.</a:t>
            </a:r>
          </a:p>
          <a:p>
            <a:pPr lvl="1"/>
            <a:r>
              <a:rPr lang="en-US" dirty="0" smtClean="0">
                <a:hlinkClick r:id="rId4"/>
              </a:rPr>
              <a:t>https://archive.org/details/Lectures_on_Image_Processing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7621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THE END</a:t>
            </a:r>
            <a:endParaRPr lang="pt-BR" dirty="0"/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(2022-2)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324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digital image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6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8" y="3163562"/>
            <a:ext cx="1619647" cy="161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D:\Dev\GitHub\joaofmari\sin392-peo2020\gray_rgb\im_ca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8" y="1043360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/>
          <p:cNvSpPr txBox="1"/>
          <p:nvPr/>
        </p:nvSpPr>
        <p:spPr>
          <a:xfrm>
            <a:off x="1068809" y="704806"/>
            <a:ext cx="4646464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600" dirty="0" smtClean="0"/>
              <a:t>Intensity image (gray levels):</a:t>
            </a:r>
            <a:endParaRPr lang="en-US" sz="16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068808" y="2828166"/>
            <a:ext cx="2490223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600" dirty="0" smtClean="0"/>
              <a:t>Colored image (RGB):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6140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digital image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10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8" y="3163562"/>
            <a:ext cx="1619647" cy="161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5" descr="D:\Dev\GitHub\joaofmari\sin392-peo2020\gray_rgb\im_ast_64x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532" y="3162862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D:\Dev\GitHub\joaofmari\sin392-peo2020\gray_rgb\im_cam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8" y="1043360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D:\Dev\GitHub\joaofmari\sin392-peo2020\gray_rgb\im_cam_64x6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600" y="1043997"/>
            <a:ext cx="1619359" cy="161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7" descr="D:\Dev\GitHub\joaofmari\sin392-peo2020\gray_rgb\im_camera_marc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9" y="1044348"/>
            <a:ext cx="1619997" cy="161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9" descr="D:\Dev\GitHub\joaofmari\sin392-peo2020\gray_rgb\im_astronaut_marc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7" y="3162861"/>
            <a:ext cx="1620349" cy="162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/>
          <p:cNvSpPr txBox="1"/>
          <p:nvPr/>
        </p:nvSpPr>
        <p:spPr>
          <a:xfrm>
            <a:off x="1068809" y="704806"/>
            <a:ext cx="4646464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600" dirty="0" smtClean="0"/>
              <a:t>Intensity image (gray levels):</a:t>
            </a:r>
            <a:endParaRPr lang="en-US" sz="1600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1068808" y="2828166"/>
            <a:ext cx="2490223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600" dirty="0" smtClean="0"/>
              <a:t>Colored image (RGB):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8804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digital image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6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8" y="3163562"/>
            <a:ext cx="1619647" cy="161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5" descr="D:\Dev\GitHub\joaofmari\sin392-peo2020\gray_rgb\im_ast_64x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532" y="3162862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7" descr="D:\Dev\GitHub\joaofmari\sin392-peo2020\gray_rgb\im_ast_10x1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3" y="3163209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D:\Dev\GitHub\joaofmari\sin392-peo2020\gray_rgb\im_cam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8" y="1043360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D:\Dev\GitHub\joaofmari\sin392-peo2020\gray_rgb\im_cam_64x64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600" y="1043997"/>
            <a:ext cx="1619359" cy="161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D:\Dev\GitHub\joaofmari\sin392-peo2020\gray_rgb\im_cam_10x1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4" y="1043359"/>
            <a:ext cx="1620986" cy="162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7" descr="D:\Dev\GitHub\joaofmari\sin392-peo2020\gray_rgb\im_camera_marc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9" y="1044348"/>
            <a:ext cx="1619997" cy="161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9" descr="D:\Dev\GitHub\joaofmari\sin392-peo2020\gray_rgb\im_cam_64x64_marc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240" y="1043359"/>
            <a:ext cx="1619359" cy="161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9" descr="D:\Dev\GitHub\joaofmari\sin392-peo2020\gray_rgb\im_astronaut_marc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7" y="3162861"/>
            <a:ext cx="1620349" cy="162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0" descr="D:\Dev\GitHub\joaofmari\sin392-peo2020\gray_rgb\im_ast_64x64_marc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610" y="3162510"/>
            <a:ext cx="1620349" cy="162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/>
          <p:cNvSpPr txBox="1"/>
          <p:nvPr/>
        </p:nvSpPr>
        <p:spPr>
          <a:xfrm>
            <a:off x="1068809" y="704806"/>
            <a:ext cx="4646464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600" dirty="0" smtClean="0"/>
              <a:t>Intensity image (gray levels):</a:t>
            </a:r>
            <a:endParaRPr lang="en-US" sz="1600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1068808" y="2828166"/>
            <a:ext cx="2490223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600" dirty="0" smtClean="0"/>
              <a:t>Colored image (RGB):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6876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digital image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6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8" y="3163562"/>
            <a:ext cx="1619647" cy="161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5" descr="D:\Dev\GitHub\joaofmari\sin392-peo2020\gray_rgb\im_ast_64x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532" y="3162862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7" descr="D:\Dev\GitHub\joaofmari\sin392-peo2020\gray_rgb\im_ast_10x1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3" y="3163209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D:\Dev\GitHub\joaofmari\sin392-peo2020\gray_rgb\im_ast_4x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137" y="3162861"/>
            <a:ext cx="1620347" cy="162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D:\Dev\GitHub\joaofmari\sin392-peo2020\gray_rgb\im_c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8" y="1043360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:\Dev\GitHub\joaofmari\sin392-peo2020\gray_rgb\im_cam_64x6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600" y="1043997"/>
            <a:ext cx="1619359" cy="161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D:\Dev\GitHub\joaofmari\sin392-peo2020\gray_rgb\im_cam_10x1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4" y="1043359"/>
            <a:ext cx="1620986" cy="162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D:\Dev\GitHub\joaofmari\sin392-peo2020\gray_rgb\im_cam_4x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137" y="1043998"/>
            <a:ext cx="1619998" cy="161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7" descr="D:\Dev\GitHub\joaofmari\sin392-peo2020\gray_rgb\im_camera_marc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9" y="1044348"/>
            <a:ext cx="1619997" cy="161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9" descr="D:\Dev\GitHub\joaofmari\sin392-peo2020\gray_rgb\im_cam_64x64_marc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240" y="1043359"/>
            <a:ext cx="1619359" cy="161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1" descr="D:\Dev\GitHub\joaofmari\sin392-peo2020\gray_rgb\im_cam_10x10_marc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3" y="1042719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9" descr="D:\Dev\GitHub\joaofmari\sin392-peo2020\gray_rgb\im_astronaut_marc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7" y="3162861"/>
            <a:ext cx="1620349" cy="162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0" descr="D:\Dev\GitHub\joaofmari\sin392-peo2020\gray_rgb\im_ast_64x64_marc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610" y="3162510"/>
            <a:ext cx="1620349" cy="162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1" descr="D:\Dev\GitHub\joaofmari\sin392-peo2020\gray_rgb\im_ast_10x10_marc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681" y="3162510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aixaDeTexto 21"/>
          <p:cNvSpPr txBox="1"/>
          <p:nvPr/>
        </p:nvSpPr>
        <p:spPr>
          <a:xfrm>
            <a:off x="1068809" y="704806"/>
            <a:ext cx="4646464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600" dirty="0" smtClean="0"/>
              <a:t>Intensity image (gray levels):</a:t>
            </a:r>
            <a:endParaRPr lang="en-US" sz="1600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1068808" y="2828166"/>
            <a:ext cx="2490223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600" dirty="0" smtClean="0"/>
              <a:t>Colored image (RGB):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7273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digital image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6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8" y="3163562"/>
            <a:ext cx="1619647" cy="161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5" descr="D:\Dev\GitHub\joaofmari\sin392-peo2020\gray_rgb\im_ast_64x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532" y="3162862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7" descr="D:\Dev\GitHub\joaofmari\sin392-peo2020\gray_rgb\im_ast_10x1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3" y="3163209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D:\Dev\GitHub\joaofmari\sin392-peo2020\gray_rgb\im_ast_4x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137" y="3162861"/>
            <a:ext cx="1620347" cy="162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D:\Dev\GitHub\joaofmari\sin392-peo2020\gray_rgb\im_c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8" y="1043360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:\Dev\GitHub\joaofmari\sin392-peo2020\gray_rgb\im_cam_64x6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600" y="1043997"/>
            <a:ext cx="1619359" cy="161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D:\Dev\GitHub\joaofmari\sin392-peo2020\gray_rgb\im_cam_10x1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4" y="1043359"/>
            <a:ext cx="1620986" cy="162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D:\Dev\GitHub\joaofmari\sin392-peo2020\gray_rgb\im_cam_4x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137" y="1043998"/>
            <a:ext cx="1619998" cy="161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/>
          <p:cNvSpPr txBox="1"/>
          <p:nvPr/>
        </p:nvSpPr>
        <p:spPr>
          <a:xfrm>
            <a:off x="1068809" y="704806"/>
            <a:ext cx="4646464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600" dirty="0" smtClean="0"/>
              <a:t>Intensity image (gray levels):</a:t>
            </a:r>
            <a:endParaRPr lang="en-US" sz="16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1068808" y="2828166"/>
            <a:ext cx="2490223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600" dirty="0" smtClean="0"/>
              <a:t>Colored image (RGB):</a:t>
            </a:r>
            <a:endParaRPr lang="en-US" sz="1600" dirty="0"/>
          </a:p>
        </p:txBody>
      </p:sp>
      <p:pic>
        <p:nvPicPr>
          <p:cNvPr id="16" name="Picture 7" descr="D:\Dev\GitHub\joaofmari\sin392-peo2020\gray_rgb\im_camera_marc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9" y="1044348"/>
            <a:ext cx="1619997" cy="161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9" descr="D:\Dev\GitHub\joaofmari\sin392-peo2020\gray_rgb\im_cam_64x64_marc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240" y="1043359"/>
            <a:ext cx="1619359" cy="161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1" descr="D:\Dev\GitHub\joaofmari\sin392-peo2020\gray_rgb\im_cam_10x10_marc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3" y="1042719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3" descr="D:\Dev\GitHub\joaofmari\sin392-peo2020\gray_rgb\im_cam_4x4_labels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137" y="1044348"/>
            <a:ext cx="1619998" cy="161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D:\Dev\GitHub\joaofmari\sin392-peo2020\gray_rgb\im_astronaut_marc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7" y="3162861"/>
            <a:ext cx="1620349" cy="162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D:\Dev\GitHub\joaofmari\sin392-peo2020\gray_rgb\im_ast_64x64_marc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610" y="3162510"/>
            <a:ext cx="1620349" cy="162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D:\Dev\GitHub\joaofmari\sin392-peo2020\gray_rgb\im_ast_10x10_marc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681" y="3162510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3" descr="D:\Dev\GitHub\joaofmari\sin392-peo2020\gray_rgb\im_ast_4x4_labels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486" y="3162861"/>
            <a:ext cx="1619998" cy="161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D:\UFV - Disciplinas\2020-1 (PER) - SIN392\Dev\sin392-peo2020\gray_rgb\im_ast_4x4_labels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485" y="3162509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3" descr="D:\UFV - Disciplinas\2020-1 (PER) - SIN392\Dev\sin392-peo2020\gray_rgb\im_cam_4x4_labels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136" y="1042718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64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digital image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6" name="Picture 2" descr="D:\UFV\Dev\per2020-sin392\sampling\arvore_512x512_o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144" y="1419614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219410"/>
              </p:ext>
            </p:extLst>
          </p:nvPr>
        </p:nvGraphicFramePr>
        <p:xfrm>
          <a:off x="2411760" y="1239614"/>
          <a:ext cx="3456384" cy="32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384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pt-BR" sz="1050" b="0" i="1" dirty="0" smtClean="0">
                          <a:solidFill>
                            <a:schemeClr val="bg1"/>
                          </a:solidFill>
                        </a:rPr>
                        <a:t>N-1</a:t>
                      </a:r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sz="9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b="1" i="1" dirty="0" smtClean="0">
                          <a:solidFill>
                            <a:schemeClr val="bg1"/>
                          </a:solidFill>
                        </a:rPr>
                        <a:t>y</a:t>
                      </a:r>
                      <a:endParaRPr lang="pt-BR" sz="1050" b="1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r"/>
                      <a:r>
                        <a:rPr lang="pt-BR" sz="105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r"/>
                      <a:r>
                        <a:rPr lang="pt-BR" sz="1050" i="1" dirty="0" smtClean="0">
                          <a:solidFill>
                            <a:schemeClr val="bg1"/>
                          </a:solidFill>
                        </a:rPr>
                        <a:t>M-1</a:t>
                      </a:r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r"/>
                      <a:r>
                        <a:rPr lang="pt-BR" sz="1050" b="1" i="1" dirty="0" smtClean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pt-BR" sz="1050" b="1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riângulo isósceles 7"/>
          <p:cNvSpPr/>
          <p:nvPr/>
        </p:nvSpPr>
        <p:spPr>
          <a:xfrm rot="5400000" flipH="1">
            <a:off x="5850144" y="1365614"/>
            <a:ext cx="144000" cy="108000"/>
          </a:xfrm>
          <a:prstGeom prst="triangl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Triângulo isósceles 8"/>
          <p:cNvSpPr/>
          <p:nvPr/>
        </p:nvSpPr>
        <p:spPr>
          <a:xfrm rot="10800000" flipH="1">
            <a:off x="2736144" y="4479974"/>
            <a:ext cx="144000" cy="108000"/>
          </a:xfrm>
          <a:prstGeom prst="triangl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52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digital image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 Prof. João F. Mari – joaofmari.github.io – SIN393 (2022-2)</a:t>
            </a:r>
            <a:endParaRPr lang="pt-BR" dirty="0"/>
          </a:p>
        </p:txBody>
      </p:sp>
      <p:pic>
        <p:nvPicPr>
          <p:cNvPr id="6" name="Picture 2" descr="D:\UFV\Dev\per2020-sin392\sampling\arvore_512x512_o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144" y="1419614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496380"/>
              </p:ext>
            </p:extLst>
          </p:nvPr>
        </p:nvGraphicFramePr>
        <p:xfrm>
          <a:off x="2411760" y="1239614"/>
          <a:ext cx="3456384" cy="32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384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pt-BR" sz="1050" b="0" i="1" dirty="0" smtClean="0">
                          <a:solidFill>
                            <a:schemeClr val="tx1"/>
                          </a:solidFill>
                        </a:rPr>
                        <a:t>N-1</a:t>
                      </a:r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sz="9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b="1" i="1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pt-BR" sz="105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r"/>
                      <a:r>
                        <a:rPr lang="pt-BR" sz="105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r"/>
                      <a:r>
                        <a:rPr lang="pt-BR" sz="1050" i="1" dirty="0" smtClean="0">
                          <a:solidFill>
                            <a:schemeClr val="tx1"/>
                          </a:solidFill>
                        </a:rPr>
                        <a:t>M-1</a:t>
                      </a:r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r"/>
                      <a:r>
                        <a:rPr lang="pt-BR" sz="1050" b="1" i="1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pt-BR" sz="105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riângulo isósceles 7"/>
          <p:cNvSpPr/>
          <p:nvPr/>
        </p:nvSpPr>
        <p:spPr>
          <a:xfrm rot="5400000" flipH="1">
            <a:off x="5850144" y="1365614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riângulo isósceles 8"/>
          <p:cNvSpPr/>
          <p:nvPr/>
        </p:nvSpPr>
        <p:spPr>
          <a:xfrm rot="10800000" flipH="1">
            <a:off x="2736144" y="4479974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411760" y="2595066"/>
            <a:ext cx="360000" cy="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>
            <a:off x="4154241" y="1023590"/>
            <a:ext cx="0" cy="36000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rma livre 11"/>
          <p:cNvSpPr/>
          <p:nvPr/>
        </p:nvSpPr>
        <p:spPr>
          <a:xfrm>
            <a:off x="4152900" y="2053491"/>
            <a:ext cx="2425700" cy="530959"/>
          </a:xfrm>
          <a:custGeom>
            <a:avLst/>
            <a:gdLst>
              <a:gd name="connsiteX0" fmla="*/ 0 w 2425700"/>
              <a:gd name="connsiteY0" fmla="*/ 530959 h 530959"/>
              <a:gd name="connsiteX1" fmla="*/ 1428750 w 2425700"/>
              <a:gd name="connsiteY1" fmla="*/ 3909 h 530959"/>
              <a:gd name="connsiteX2" fmla="*/ 2425700 w 2425700"/>
              <a:gd name="connsiteY2" fmla="*/ 276959 h 530959"/>
              <a:gd name="connsiteX3" fmla="*/ 2425700 w 2425700"/>
              <a:gd name="connsiteY3" fmla="*/ 276959 h 530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530959">
                <a:moveTo>
                  <a:pt x="0" y="530959"/>
                </a:moveTo>
                <a:cubicBezTo>
                  <a:pt x="512233" y="288600"/>
                  <a:pt x="1024467" y="46242"/>
                  <a:pt x="1428750" y="3909"/>
                </a:cubicBezTo>
                <a:cubicBezTo>
                  <a:pt x="1833033" y="-38424"/>
                  <a:pt x="2425700" y="276959"/>
                  <a:pt x="2425700" y="276959"/>
                </a:cubicBezTo>
                <a:lnTo>
                  <a:pt x="2425700" y="276959"/>
                </a:ln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3778311" y="746591"/>
            <a:ext cx="754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column y</a:t>
            </a:r>
            <a:endParaRPr lang="en-US" sz="12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882320" y="2456566"/>
            <a:ext cx="529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row x</a:t>
            </a:r>
            <a:endParaRPr lang="en-US" sz="12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6300192" y="2355726"/>
            <a:ext cx="1210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f</a:t>
            </a:r>
            <a:r>
              <a:rPr lang="en-US" sz="1200" dirty="0" smtClean="0"/>
              <a:t>(</a:t>
            </a:r>
            <a:r>
              <a:rPr lang="en-US" sz="1200" i="1" dirty="0" smtClean="0"/>
              <a:t>x, y</a:t>
            </a:r>
            <a:r>
              <a:rPr lang="en-US" sz="1200" dirty="0" smtClean="0"/>
              <a:t>) = [R, G, B]</a:t>
            </a:r>
            <a:endParaRPr lang="en-US" sz="12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251520" y="3556284"/>
            <a:ext cx="1331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 rows</a:t>
            </a:r>
          </a:p>
          <a:p>
            <a:r>
              <a:rPr lang="en-US" dirty="0" smtClean="0"/>
              <a:t>N columns</a:t>
            </a:r>
          </a:p>
          <a:p>
            <a:r>
              <a:rPr lang="en-US" dirty="0" smtClean="0"/>
              <a:t>M × N pixels</a:t>
            </a:r>
            <a:endParaRPr lang="en-US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1819931" y="746591"/>
            <a:ext cx="901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origin (0, 0)</a:t>
            </a:r>
            <a:endParaRPr lang="en-US" sz="1200" dirty="0"/>
          </a:p>
        </p:txBody>
      </p:sp>
      <p:cxnSp>
        <p:nvCxnSpPr>
          <p:cNvPr id="19" name="Conector de seta reta 18"/>
          <p:cNvCxnSpPr/>
          <p:nvPr/>
        </p:nvCxnSpPr>
        <p:spPr>
          <a:xfrm>
            <a:off x="2411760" y="1023590"/>
            <a:ext cx="396384" cy="396024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36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Personalizada 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40521</TotalTime>
  <Words>975</Words>
  <Application>Microsoft Office PowerPoint</Application>
  <PresentationFormat>Apresentação na tela (16:9)</PresentationFormat>
  <Paragraphs>205</Paragraphs>
  <Slides>22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3" baseType="lpstr">
      <vt:lpstr>Tema do Office</vt:lpstr>
      <vt:lpstr>Lecture 01 – Digital images</vt:lpstr>
      <vt:lpstr>Agenda</vt:lpstr>
      <vt:lpstr>The digital image</vt:lpstr>
      <vt:lpstr>The digital image</vt:lpstr>
      <vt:lpstr>The digital image</vt:lpstr>
      <vt:lpstr>The digital image</vt:lpstr>
      <vt:lpstr>The digital image</vt:lpstr>
      <vt:lpstr>The digital image</vt:lpstr>
      <vt:lpstr>The digital image</vt:lpstr>
      <vt:lpstr>Colored images – RGB</vt:lpstr>
      <vt:lpstr>Colored images – RGB</vt:lpstr>
      <vt:lpstr>Colored images – RGB</vt:lpstr>
      <vt:lpstr>Colored images – RGB</vt:lpstr>
      <vt:lpstr>Colored images – RGB</vt:lpstr>
      <vt:lpstr>The RGB color space</vt:lpstr>
      <vt:lpstr>Spatial resolution</vt:lpstr>
      <vt:lpstr>Spatial resolution</vt:lpstr>
      <vt:lpstr>Intensity resolution</vt:lpstr>
      <vt:lpstr>Intensity resolution</vt:lpstr>
      <vt:lpstr>Intensity resolution</vt:lpstr>
      <vt:lpstr>Bibliography</vt:lpstr>
      <vt:lpstr>THE 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Joao</dc:creator>
  <cp:lastModifiedBy>.</cp:lastModifiedBy>
  <cp:revision>310</cp:revision>
  <dcterms:created xsi:type="dcterms:W3CDTF">2020-06-26T12:40:46Z</dcterms:created>
  <dcterms:modified xsi:type="dcterms:W3CDTF">2023-02-25T22:45:36Z</dcterms:modified>
</cp:coreProperties>
</file>